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Lst>
  <p:sldSz cy="5143500" cx="9144000"/>
  <p:notesSz cx="6858000" cy="9144000"/>
  <p:embeddedFontLst>
    <p:embeddedFont>
      <p:font typeface="Roboto"/>
      <p:regular r:id="rId44"/>
      <p:bold r:id="rId45"/>
      <p:italic r:id="rId46"/>
      <p:boldItalic r:id="rId47"/>
    </p:embeddedFont>
    <p:embeddedFont>
      <p:font typeface="Open Sans SemiBold"/>
      <p:regular r:id="rId48"/>
      <p:bold r:id="rId49"/>
      <p:italic r:id="rId50"/>
      <p:boldItalic r:id="rId51"/>
    </p:embeddedFont>
    <p:embeddedFont>
      <p:font typeface="Open Sans"/>
      <p:regular r:id="rId52"/>
      <p:bold r:id="rId53"/>
      <p:italic r:id="rId54"/>
      <p:boldItalic r:id="rId5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font" Target="fonts/Roboto-regular.fntdata"/><Relationship Id="rId43" Type="http://schemas.openxmlformats.org/officeDocument/2006/relationships/slide" Target="slides/slide37.xml"/><Relationship Id="rId46" Type="http://schemas.openxmlformats.org/officeDocument/2006/relationships/font" Target="fonts/Roboto-italic.fntdata"/><Relationship Id="rId45" Type="http://schemas.openxmlformats.org/officeDocument/2006/relationships/font" Target="fonts/Roboto-bold.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OpenSansSemiBold-regular.fntdata"/><Relationship Id="rId47" Type="http://schemas.openxmlformats.org/officeDocument/2006/relationships/font" Target="fonts/Roboto-boldItalic.fntdata"/><Relationship Id="rId49" Type="http://schemas.openxmlformats.org/officeDocument/2006/relationships/font" Target="fonts/OpenSansSemiBold-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OpenSansSemiBold-boldItalic.fntdata"/><Relationship Id="rId50" Type="http://schemas.openxmlformats.org/officeDocument/2006/relationships/font" Target="fonts/OpenSansSemiBold-italic.fntdata"/><Relationship Id="rId53" Type="http://schemas.openxmlformats.org/officeDocument/2006/relationships/font" Target="fonts/OpenSans-bold.fntdata"/><Relationship Id="rId52" Type="http://schemas.openxmlformats.org/officeDocument/2006/relationships/font" Target="fonts/OpenSans-regular.fntdata"/><Relationship Id="rId11" Type="http://schemas.openxmlformats.org/officeDocument/2006/relationships/slide" Target="slides/slide5.xml"/><Relationship Id="rId55" Type="http://schemas.openxmlformats.org/officeDocument/2006/relationships/font" Target="fonts/OpenSans-boldItalic.fntdata"/><Relationship Id="rId10" Type="http://schemas.openxmlformats.org/officeDocument/2006/relationships/slide" Target="slides/slide4.xml"/><Relationship Id="rId54" Type="http://schemas.openxmlformats.org/officeDocument/2006/relationships/font" Target="fonts/OpenSans-italic.fntdata"/><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af397f81de_0_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af397f81de_0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af397f81de_0_6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af397f81de_0_6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 a dataset is essentially what it sounds like, a set of data. We usually start with the dataset when approaching a deep learning problem as we want to build our model to accurately predict similar data that will be passed through it. Generally, we split the given dataset into three areas.</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lang="en-GB"/>
              <a:t>Firstly, we have a training set, this is a set of example data that is used for the network to learn.</a:t>
            </a:r>
            <a:endParaRPr/>
          </a:p>
          <a:p>
            <a:pPr indent="-298450" lvl="0" marL="457200" rtl="0" algn="l">
              <a:spcBef>
                <a:spcPts val="0"/>
              </a:spcBef>
              <a:spcAft>
                <a:spcPts val="0"/>
              </a:spcAft>
              <a:buSzPts val="1100"/>
              <a:buChar char="-"/>
            </a:pPr>
            <a:r>
              <a:rPr lang="en-GB"/>
              <a:t>We have a validation set, which is used to tune the parameters of the network</a:t>
            </a:r>
            <a:endParaRPr/>
          </a:p>
          <a:p>
            <a:pPr indent="-298450" lvl="0" marL="457200" rtl="0" algn="l">
              <a:spcBef>
                <a:spcPts val="0"/>
              </a:spcBef>
              <a:spcAft>
                <a:spcPts val="0"/>
              </a:spcAft>
              <a:buSzPts val="1100"/>
              <a:buChar char="-"/>
            </a:pPr>
            <a:r>
              <a:rPr lang="en-GB"/>
              <a:t>And we have a test set, which is a set of data used only to assess the performance of a fully specified classifier.</a:t>
            </a:r>
            <a:endParaRPr/>
          </a:p>
          <a:p>
            <a:pPr indent="0" lvl="0" marL="0" rtl="0" algn="l">
              <a:spcBef>
                <a:spcPts val="0"/>
              </a:spcBef>
              <a:spcAft>
                <a:spcPts val="0"/>
              </a:spcAft>
              <a:buNone/>
            </a:pPr>
            <a:br>
              <a:rPr lang="en-GB"/>
            </a:br>
            <a:r>
              <a:rPr lang="en-GB"/>
              <a:t>So why can’t we just have one set of data to train, validate and test, well, if we train the data on the same set of validation, we won’t be able to tell whether the model has actually learned from the data or the model has learned the data. The distinction is key because the purpose of using deep learning is to be able to accurately make a prediction from a new data, given its previous training.</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Usually the dataset is also put through a series of transformations, such as a modification of height and width/scale/color or resolution if the data is a set of images, or a process known as data augmentation which is a technique to artificially create new training data from existing. We are not going to explore these techniques today but they will be useful later on.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af397f81de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af397f81de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This is the point we’ve been building up to, neural networks essentially form the backbone of deep learning, the aim is to essentially find an approximation of an unknown function. Neural nets are made up of many artificial neurons, known as perceptrons. The data is first passed through the input layer, the first layer of the network. The hidden layers take the outputs of the input layers to perform tasks on the data to sequentially pass the output in and out of the consecutive layers. Finally an output data is generated, which as we mentioned before, is an approximation of an unknown function. This movement of the data is known as forward propogation. The hidden layers are called “hidden” for a reason, as we cannot see the what is being processed in there, only the input and output layers are visible to us. Each</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af397f81de_0_6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af397f81de_0_6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 let’s dive a little deeper neural network theory and come back to what we have just mentioned. The building blocks of the neural network are perceptrons, essentially an artificial neuron that has been modelled as such. A perceptron has an input that takes in a form of information, or electrical signals, it processes it in the </a:t>
            </a:r>
            <a:r>
              <a:rPr lang="en-GB"/>
              <a:t>nucleus</a:t>
            </a:r>
            <a:r>
              <a:rPr lang="en-GB"/>
              <a:t>, and then generates an output which is can be either sent to other neurons for further processing, or it can be considered the final product or output.</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af397f81de_0_6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af397f81de_0_6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 if we breakdown a perceptron within our neural nets into different blocks, you can see that we have the input labelled by x, these inputs get multiplied by a weight. Each input has a corresponding weight assigned to it. When we initialise the network, weights are randomly assigned, and they are updated as the training process goes on. Over time, the neural network will assign a higher weight to the input it considers more important, and vice-versa. You then sum the products of each input with it’s respective weight. We then sum every input, weight pair and pass it through a non-linear activation function, which makes the network “deep”. The activation function translates the input signals to output signals. It prevents the network from collapsing into a single linear classifier, it allows each layer to build up on the results of the preceding non-linear layer which leads to a complex non-linear function that is able to approximate the unknown function. Essentially, it activation functions make the network work.</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af397f81de_0_6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af397f81de_0_6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 what begins to happen, is you can add multiple perceptrons to create what we call a dense layer, which we still take inputs, pass it through an activation function, and it produces and output. Once you start putting more and more together, you have a neural net. The hidden layers are how we classify the neural net, so here the network is a single layer network as there is one single hidden layer.</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af397f81de_0_8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af397f81de_0_8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Lets now move onto the objective function. Basically the objective function will measure the accuracy of our network, “quantifies how well our network is doing”. Essentially the loss function is a measure of the difference between the prediction and actual values, and will try and penalise the network when it makes error. As we train the network, our objective is to increase our prediction accuracy and reduce error, hence minimise the loss function is our aim during training.</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This diagram is a very simple visualisation of what we call the “loss landscape”, as the loss is only a function of two weights, were in reality we could have 100s and it would not be able to be graphed accordingly. Our aim however can be well visualised here, we want to find point of global minima, so that our model is as accurate as possible.</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af397f81de_0_9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af397f81de_0_9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There are numerous common optimisation methods</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Today we are looking into Gradient Descent</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af397f81de_0_7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af397f81de_0_7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 once we have the neural network and we begin training, we can perform gradient descent to minimise the loss. AnalyticsVidhya had a nice analogy which illustrated how you could compare it to climbing down a hill, you should take small steps and walk down instead of just jumping down all at once. If we start from a certain point, and we moved down a little, we can keep going until we reach the very bottom. The amount we step down the mountain at any one point, is known as the learning rate. The amount you choose to go down at once though is very complex and problem specific, and generally it is way too complicated to determine this value, however as i will go through later, there is a method to choose a reasonable starting point.</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To go back to gradient descent, the plus symbols on here is the model learning from the weights it currently has, so if you have two points and calculate the gradient, if it is positive, you know that you have traversed up the landscape, which is bad, vice-versa, if the gradient is negative, we are going down the mountain, ie down the landscape. These gradients of the loss function can be used to update the weights of the model, this process is known as backpropogation. The movement of the network however is backwards, the error along with the gradient flows back from the output layer, through the hidden layers and the weights are updated.</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a5d96dff42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a5d96dff42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The rate at which we descend towards the minima of the cost function</a:t>
            </a:r>
            <a:endParaRPr/>
          </a:p>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a5d96dff42_0_2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a5d96dff42_0_2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 we move onto evaluation, epochs are defined as a single training iteration, for a bit of explanation, one epoch means an entire forward pass and backward pass of all the input data. Generally the number of epochs you choose to train with impacts how accurate the network is, and how fit the model is to the data.</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af397f81de_0_2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af397f81de_0_2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Give an overview of the training</a:t>
            </a:r>
            <a:endParaRPr/>
          </a:p>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gaf6d90fe49_2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6" name="Google Shape;336;gaf6d90fe49_2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Generally speaking, in fastai you will notice a training loss and validation loss, the training loss is the loss experienced through training, and the validation loss is the loss experienced when evaluating the model from the validation set, generally speaking, the validation loss converging is a good indicator that your model is also converging to it’s optimal performance.</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gaf6d90fe49_2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af6d90fe49_2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When the accuracy of our model becomes really high on our dataset, and we find that on another similar dataset our model seems to be much less accurate, we can conclude that our modelled has become overfitted to the training dataset, as the model has learned patterns to the specific set of data. Overfitting is a modelling error that can occur in statistics when a function is too closely fitted to a set of data, as can be seen in the images below. Here we can see that a function has been fit to the data points on the left  to accurately model the data, whereas the function on the right has adapted to almost every single point/</a:t>
            </a:r>
            <a:r>
              <a:rPr lang="en-GB"/>
              <a:t>idiosyncrasy</a:t>
            </a:r>
            <a:r>
              <a:rPr lang="en-GB"/>
              <a:t> within the data.</a:t>
            </a:r>
            <a:endParaRPr/>
          </a:p>
          <a:p>
            <a:pPr indent="0" lvl="0" marL="0" rtl="0" algn="l">
              <a:spcBef>
                <a:spcPts val="0"/>
              </a:spcBef>
              <a:spcAft>
                <a:spcPts val="0"/>
              </a:spcAft>
              <a:buNone/>
            </a:pPr>
            <a:br>
              <a:rPr lang="en-GB"/>
            </a:br>
            <a:r>
              <a:rPr lang="en-GB"/>
              <a:t>In deep learning, our models tend to overfit when they have been over-trained on the training set. The deep learning practitioner must recognise when a minimum of loss is occurring and aim to stop training before the data becomes overfit to the model. Overfitting can also be reduced by training the network on more examples, and by also changing the complexity of the neural network architecture.</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gaf6d90fe49_2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2" name="Google Shape;362;gaf6d90fe49_2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When the accuracy of our model becomes really high on our dataset, and we find that on another similar dataset our model seems to be much less accurate, we can conclude that our modelled has become overfitted to the training dataset, as the model has learned patterns to the specific set of data. Overfitting is a modelling error that can occur in statistics when a function is too closely fitted to a set of data, as can be seen in the images below. Here we can see that a function has been fit to the data points on the left  to accurately model the data, whereas the function on the right has adapted to almost every single point/idiosyncrasy within the data.</a:t>
            </a:r>
            <a:endParaRPr/>
          </a:p>
          <a:p>
            <a:pPr indent="0" lvl="0" marL="0" rtl="0" algn="l">
              <a:spcBef>
                <a:spcPts val="0"/>
              </a:spcBef>
              <a:spcAft>
                <a:spcPts val="0"/>
              </a:spcAft>
              <a:buNone/>
            </a:pPr>
            <a:br>
              <a:rPr lang="en-GB"/>
            </a:br>
            <a:r>
              <a:rPr lang="en-GB"/>
              <a:t>In deep learning, our models tend to overfit when they have been over-trained on the training set. The deep learning practitioner must recognise when a minimum of loss is occurring and aim to stop training before the data becomes overfit to the model. Overfitting can also be reduced by training the network on more examples, and by also changing the complexity of the neural network architecture.</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ga5d96dff42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5" name="Google Shape;375;ga5d96dff42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ga5d96dff42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8" name="Google Shape;388;ga5d96dff42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What is a Perceptron?</a:t>
            </a:r>
            <a:endParaRPr/>
          </a:p>
          <a:p>
            <a:pPr indent="0" lvl="0" marL="0" rtl="0" algn="l">
              <a:spcBef>
                <a:spcPts val="0"/>
              </a:spcBef>
              <a:spcAft>
                <a:spcPts val="0"/>
              </a:spcAft>
              <a:buNone/>
            </a:pPr>
            <a:r>
              <a:rPr lang="en-GB"/>
              <a:t>Why can’t we only have one dataset for training, validation, and testing?</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gaffa4f7c4e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4" name="Google Shape;394;gaffa4f7c4e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gaf6d90fe49_2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0" name="Google Shape;400;gaf6d90fe49_2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ga5d96dff42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6" name="Google Shape;406;ga5d96dff42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Well, now to get to the exciting part where we can actually use deep learning. So for today we will be using FastAI, which is a python library that we will use in today’s workshop. FastAI is arguably the easiest deep learning framework around, it’s a really great resource to get people interested as you could complete a classification problem within only five lines of code. FastAI is able to take some of the heavy-lifting away from people getting started, however we’ve sprinkled in some concepts that we have learnt about today to reinforce these ideas and start to build your intuition regarding deep learning.</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Generally within Deep Neuron we’re not trying to reinvent the wheel every time we seek to use deep learning, we want to build upon the knowledge of others by taking an almost complete model and finely tune it towards the end to fit it to our problem.</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FastAI is built upon PyTorch, which is an open source deep learning libray/framework which we will get into in later workshops.</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ga5d96dff42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5" name="Google Shape;415;ga5d96dff42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Open Google Colab and the Image Classification Training notebook</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5" name="Shape 425"/>
        <p:cNvGrpSpPr/>
        <p:nvPr/>
      </p:nvGrpSpPr>
      <p:grpSpPr>
        <a:xfrm>
          <a:off x="0" y="0"/>
          <a:ext cx="0" cy="0"/>
          <a:chOff x="0" y="0"/>
          <a:chExt cx="0" cy="0"/>
        </a:xfrm>
      </p:grpSpPr>
      <p:sp>
        <p:nvSpPr>
          <p:cNvPr id="426" name="Google Shape;426;gaf6d90fe49_2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7" name="Google Shape;427;gaf6d90fe49_2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Open Google Colab and the Image Classification Training notebook</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af6d90fe49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af6d90fe49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 name="Shape 432"/>
        <p:cNvGrpSpPr/>
        <p:nvPr/>
      </p:nvGrpSpPr>
      <p:grpSpPr>
        <a:xfrm>
          <a:off x="0" y="0"/>
          <a:ext cx="0" cy="0"/>
          <a:chOff x="0" y="0"/>
          <a:chExt cx="0" cy="0"/>
        </a:xfrm>
      </p:grpSpPr>
      <p:sp>
        <p:nvSpPr>
          <p:cNvPr id="433" name="Google Shape;433;ga5d96dff42_0_3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4" name="Google Shape;434;ga5d96dff42_0_3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Today we’re gonna do an image classification task with Fast AI, using the CIFAR-10 dataset, which is a dataset of 60,000 images.</a:t>
            </a:r>
            <a:endParaRPr/>
          </a:p>
          <a:p>
            <a:pPr indent="0" lvl="0" marL="0" rtl="0" algn="l">
              <a:spcBef>
                <a:spcPts val="0"/>
              </a:spcBef>
              <a:spcAft>
                <a:spcPts val="0"/>
              </a:spcAft>
              <a:buNone/>
            </a:pPr>
            <a:r>
              <a:rPr lang="en-GB"/>
              <a:t>Work with the dataset, work with the model, work with training, work with evaluation.</a:t>
            </a:r>
            <a:endParaRPr/>
          </a:p>
          <a:p>
            <a:pPr indent="0" lvl="0" marL="0" rtl="0" algn="l">
              <a:spcBef>
                <a:spcPts val="0"/>
              </a:spcBef>
              <a:spcAft>
                <a:spcPts val="0"/>
              </a:spcAft>
              <a:buNone/>
            </a:pPr>
            <a:r>
              <a:rPr lang="en-GB"/>
              <a:t>I’ll quickly show you the workbook and how to get started.</a:t>
            </a:r>
            <a:endParaRPr/>
          </a:p>
          <a:p>
            <a:pPr indent="0" lvl="0" marL="0" rtl="0" algn="l">
              <a:spcBef>
                <a:spcPts val="0"/>
              </a:spcBef>
              <a:spcAft>
                <a:spcPts val="0"/>
              </a:spcAft>
              <a:buNone/>
            </a:pPr>
            <a:r>
              <a:rPr lang="en-GB"/>
              <a:t>Everyone will get a chance to give it a crack.</a:t>
            </a:r>
            <a:endParaRPr/>
          </a:p>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ga5d96dff42_0_4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3" name="Google Shape;443;ga5d96dff42_0_4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GB"/>
              <a:t>Essentially, this form of transfer learning that we use is known as inductive transfer. This is where the scope of possible models is narrowed in a beneficial way by using a model fit on a different but related task.</a:t>
            </a:r>
            <a:endParaRPr/>
          </a:p>
          <a:p>
            <a:pPr indent="0" lvl="0" marL="0" rtl="0" algn="l">
              <a:spcBef>
                <a:spcPts val="0"/>
              </a:spcBef>
              <a:spcAft>
                <a:spcPts val="0"/>
              </a:spcAft>
              <a:buNone/>
            </a:pPr>
            <a:r>
              <a:rPr lang="en-GB"/>
              <a:t>This allows us to reuse a model that has been pretrained as a starting point for our model, saving both time and compute power. It also does not require us to develop the network architecture that might end up being worse then the pretrained model anyway.</a:t>
            </a:r>
            <a:endParaRPr/>
          </a:p>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9" name="Shape 449"/>
        <p:cNvGrpSpPr/>
        <p:nvPr/>
      </p:nvGrpSpPr>
      <p:grpSpPr>
        <a:xfrm>
          <a:off x="0" y="0"/>
          <a:ext cx="0" cy="0"/>
          <a:chOff x="0" y="0"/>
          <a:chExt cx="0" cy="0"/>
        </a:xfrm>
      </p:grpSpPr>
      <p:sp>
        <p:nvSpPr>
          <p:cNvPr id="450" name="Google Shape;450;ga5d96dff42_0_4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1" name="Google Shape;451;ga5d96dff42_0_4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We’re not going to explain CNN’s in this workshop as Will is going to dive into them in the third workshop, however we will utilise them today for the image classification problem to show how neural nets can be used in prediction problems. The model we will be using is known as a Resnet model, specifically ResNet-34. </a:t>
            </a:r>
            <a:endParaRPr/>
          </a:p>
          <a:p>
            <a:pPr indent="0" lvl="0" marL="0" rtl="0" algn="l">
              <a:spcBef>
                <a:spcPts val="0"/>
              </a:spcBef>
              <a:spcAft>
                <a:spcPts val="0"/>
              </a:spcAft>
              <a:buNone/>
            </a:pPr>
            <a:r>
              <a:rPr lang="en-GB"/>
              <a:t>Today you will be able to work with the dataset, work with the model, work with training, work with evaluation.</a:t>
            </a:r>
            <a:endParaRPr/>
          </a:p>
          <a:p>
            <a:pPr indent="0" lvl="0" marL="0" rtl="0" algn="l">
              <a:spcBef>
                <a:spcPts val="0"/>
              </a:spcBef>
              <a:spcAft>
                <a:spcPts val="0"/>
              </a:spcAft>
              <a:buNone/>
            </a:pPr>
            <a:r>
              <a:rPr lang="en-GB"/>
              <a:t>Everyone will get a chance to give it a crack.</a:t>
            </a:r>
            <a:endParaRPr/>
          </a:p>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8" name="Shape 458"/>
        <p:cNvGrpSpPr/>
        <p:nvPr/>
      </p:nvGrpSpPr>
      <p:grpSpPr>
        <a:xfrm>
          <a:off x="0" y="0"/>
          <a:ext cx="0" cy="0"/>
          <a:chOff x="0" y="0"/>
          <a:chExt cx="0" cy="0"/>
        </a:xfrm>
      </p:grpSpPr>
      <p:sp>
        <p:nvSpPr>
          <p:cNvPr id="459" name="Google Shape;459;ga5d96dff42_0_4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0" name="Google Shape;460;ga5d96dff42_0_4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Please make sure you save a copy locally first, and also change the runtime type.</a:t>
            </a:r>
            <a:endParaRPr/>
          </a:p>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7" name="Shape 467"/>
        <p:cNvGrpSpPr/>
        <p:nvPr/>
      </p:nvGrpSpPr>
      <p:grpSpPr>
        <a:xfrm>
          <a:off x="0" y="0"/>
          <a:ext cx="0" cy="0"/>
          <a:chOff x="0" y="0"/>
          <a:chExt cx="0" cy="0"/>
        </a:xfrm>
      </p:grpSpPr>
      <p:sp>
        <p:nvSpPr>
          <p:cNvPr id="468" name="Google Shape;468;gaf6d90fe49_2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9" name="Google Shape;469;gaf6d90fe49_2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Please make sure you save a copy locally first, and also change the runtime type.</a:t>
            </a:r>
            <a:endParaRPr/>
          </a:p>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5" name="Shape 475"/>
        <p:cNvGrpSpPr/>
        <p:nvPr/>
      </p:nvGrpSpPr>
      <p:grpSpPr>
        <a:xfrm>
          <a:off x="0" y="0"/>
          <a:ext cx="0" cy="0"/>
          <a:chOff x="0" y="0"/>
          <a:chExt cx="0" cy="0"/>
        </a:xfrm>
      </p:grpSpPr>
      <p:sp>
        <p:nvSpPr>
          <p:cNvPr id="476" name="Google Shape;476;gaf6d90fe49_2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7" name="Google Shape;477;gaf6d90fe49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1" name="Shape 481"/>
        <p:cNvGrpSpPr/>
        <p:nvPr/>
      </p:nvGrpSpPr>
      <p:grpSpPr>
        <a:xfrm>
          <a:off x="0" y="0"/>
          <a:ext cx="0" cy="0"/>
          <a:chOff x="0" y="0"/>
          <a:chExt cx="0" cy="0"/>
        </a:xfrm>
      </p:grpSpPr>
      <p:sp>
        <p:nvSpPr>
          <p:cNvPr id="482" name="Google Shape;482;gaf6d90fe49_2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3" name="Google Shape;483;gaf6d90fe49_2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 the point of that last evaluation activity with regards to the learning rate was for everyone to get an intuitive understanding of how learning rate can impact the accuracy. The answer to what is the optimal learning rate, well it is still incredibly complex and problem dependent, but generally speaking, a good estimate for a starting learning rate can come from the point at which the greatest change in loss occurs on the descent to the minima. What i mean by this is that the learning rate at the steepest point of descent on the graph, is generally a great starting point as it is the point where the loss is improving the fastest.</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 name="Shape 494"/>
        <p:cNvGrpSpPr/>
        <p:nvPr/>
      </p:nvGrpSpPr>
      <p:grpSpPr>
        <a:xfrm>
          <a:off x="0" y="0"/>
          <a:ext cx="0" cy="0"/>
          <a:chOff x="0" y="0"/>
          <a:chExt cx="0" cy="0"/>
        </a:xfrm>
      </p:grpSpPr>
      <p:sp>
        <p:nvSpPr>
          <p:cNvPr id="495" name="Google Shape;495;gaf6d90fe49_2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6" name="Google Shape;496;gaf6d90fe49_2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af6d90fe49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af6d90fe49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Background into Artificial Intelligence and Deep Learning</a:t>
            </a:r>
            <a:endParaRPr/>
          </a:p>
          <a:p>
            <a:pPr indent="0" lvl="0" marL="0" rtl="0" algn="l">
              <a:lnSpc>
                <a:spcPct val="115000"/>
              </a:lnSpc>
              <a:spcBef>
                <a:spcPts val="1200"/>
              </a:spcBef>
              <a:spcAft>
                <a:spcPts val="0"/>
              </a:spcAft>
              <a:buClr>
                <a:schemeClr val="dk1"/>
              </a:buClr>
              <a:buSzPts val="1100"/>
              <a:buFont typeface="Arial"/>
              <a:buNone/>
            </a:pPr>
            <a:r>
              <a:rPr lang="en-GB">
                <a:solidFill>
                  <a:schemeClr val="dk1"/>
                </a:solidFill>
              </a:rPr>
              <a:t>Artificial Intelligence as an academic discipline was founded in 1956 after a number of advances in the field with the first neural net machine developed, the SNARC, and the Turing Test. However, the broad definition of Artificial Intelligence covers any device that in some way can mimic cognitive function.</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GB">
                <a:solidFill>
                  <a:schemeClr val="dk1"/>
                </a:solidFill>
              </a:rPr>
              <a:t>Machine Learning however came around the 1980s and are used to identify any algorithm that can take in data, learn from that data, and then apply what they have learned to make ‘better’ decisions. It was really reborn due to the rediscovery of back propagation with powerful hardware being more accessible. Which we will get to in a bit.</a:t>
            </a:r>
            <a:endParaRPr>
              <a:solidFill>
                <a:schemeClr val="dk1"/>
              </a:solidFill>
            </a:endParaRPr>
          </a:p>
          <a:p>
            <a:pPr indent="0" lvl="0" marL="0" rtl="0" algn="l">
              <a:lnSpc>
                <a:spcPct val="115000"/>
              </a:lnSpc>
              <a:spcBef>
                <a:spcPts val="1200"/>
              </a:spcBef>
              <a:spcAft>
                <a:spcPts val="0"/>
              </a:spcAft>
              <a:buNone/>
            </a:pPr>
            <a:r>
              <a:rPr lang="en-GB">
                <a:solidFill>
                  <a:schemeClr val="dk1"/>
                </a:solidFill>
              </a:rPr>
              <a:t>Deep Learning however is once again a subset of a greater field, this being machine learning, and is used to describe an algorithm that contains large artificial neural networks. The models are designed to continually analyse inputted data with a logic structure similar to how a human would draw conclusions. The term deep often refers to the layers involved within the neural net.</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GB">
                <a:solidFill>
                  <a:schemeClr val="dk1"/>
                </a:solidFill>
              </a:rPr>
              <a:t>Deep Learning has really only surged in the 21</a:t>
            </a:r>
            <a:r>
              <a:rPr baseline="30000" lang="en-GB">
                <a:solidFill>
                  <a:schemeClr val="dk1"/>
                </a:solidFill>
              </a:rPr>
              <a:t>st</a:t>
            </a:r>
            <a:r>
              <a:rPr lang="en-GB">
                <a:solidFill>
                  <a:schemeClr val="dk1"/>
                </a:solidFill>
              </a:rPr>
              <a:t>, once again due to our access to more and more powerful hardware. If you were at the DeepNeuron Futures Panel a while back, you’ll probably remember hearing Sanjay from KPMG share his story about how it took him weeks if not months to train a simple neural network, so our advancement in computing technology has really allowed a group like ours to excel.</a:t>
            </a:r>
            <a:endParaRPr>
              <a:solidFill>
                <a:schemeClr val="dk1"/>
              </a:solidFill>
            </a:endParaRPr>
          </a:p>
          <a:p>
            <a:pPr indent="0" lvl="0" marL="0" rtl="0" algn="l">
              <a:spcBef>
                <a:spcPts val="120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af6d90fe49_2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af6d90fe49_2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Background into Artificial Intelligence and Deep Learning</a:t>
            </a:r>
            <a:endParaRPr/>
          </a:p>
          <a:p>
            <a:pPr indent="0" lvl="0" marL="0" rtl="0" algn="l">
              <a:lnSpc>
                <a:spcPct val="115000"/>
              </a:lnSpc>
              <a:spcBef>
                <a:spcPts val="1200"/>
              </a:spcBef>
              <a:spcAft>
                <a:spcPts val="0"/>
              </a:spcAft>
              <a:buNone/>
            </a:pPr>
            <a:r>
              <a:rPr lang="en-GB">
                <a:solidFill>
                  <a:schemeClr val="dk1"/>
                </a:solidFill>
              </a:rPr>
              <a:t>Artificial Intelligence as an academic discipline was founded in 1956 after a number of advances in the field with the first neural net machine developed, the SNARC, and the Turing Test. However, the broad definition of Artificial Intelligence covers any device that in some way can mimic cognitive function.</a:t>
            </a:r>
            <a:endParaRPr>
              <a:solidFill>
                <a:schemeClr val="dk1"/>
              </a:solidFill>
            </a:endParaRPr>
          </a:p>
          <a:p>
            <a:pPr indent="0" lvl="0" marL="0" rtl="0" algn="l">
              <a:lnSpc>
                <a:spcPct val="115000"/>
              </a:lnSpc>
              <a:spcBef>
                <a:spcPts val="1200"/>
              </a:spcBef>
              <a:spcAft>
                <a:spcPts val="0"/>
              </a:spcAft>
              <a:buNone/>
            </a:pPr>
            <a:r>
              <a:rPr lang="en-GB">
                <a:solidFill>
                  <a:schemeClr val="dk1"/>
                </a:solidFill>
              </a:rPr>
              <a:t>Machine Learning however came around the 1980s and are used to identify any algorithm that can take in data, learn from that data, and then apply what they have learned to make ‘better’ decisions. It was really reborn due to the rediscovery of back propagation with powerful hardware being more accessible. Which we will get to in a bit.</a:t>
            </a:r>
            <a:endParaRPr>
              <a:solidFill>
                <a:schemeClr val="dk1"/>
              </a:solidFill>
            </a:endParaRPr>
          </a:p>
          <a:p>
            <a:pPr indent="0" lvl="0" marL="0" rtl="0" algn="l">
              <a:lnSpc>
                <a:spcPct val="115000"/>
              </a:lnSpc>
              <a:spcBef>
                <a:spcPts val="1200"/>
              </a:spcBef>
              <a:spcAft>
                <a:spcPts val="0"/>
              </a:spcAft>
              <a:buNone/>
            </a:pPr>
            <a:r>
              <a:rPr lang="en-GB">
                <a:solidFill>
                  <a:schemeClr val="dk1"/>
                </a:solidFill>
              </a:rPr>
              <a:t>Deep Learning however is once again a subset of a greater field, this being machine learning, and is used to describe an algorithm that contains large artificial neural networks. The models are designed to continually analyse inputted data with a logic structure similar to how a human would draw conclusions. The term deep often refers to the layers involved within the neural net.</a:t>
            </a:r>
            <a:endParaRPr>
              <a:solidFill>
                <a:schemeClr val="dk1"/>
              </a:solidFill>
            </a:endParaRPr>
          </a:p>
          <a:p>
            <a:pPr indent="0" lvl="0" marL="0" rtl="0" algn="l">
              <a:lnSpc>
                <a:spcPct val="115000"/>
              </a:lnSpc>
              <a:spcBef>
                <a:spcPts val="1200"/>
              </a:spcBef>
              <a:spcAft>
                <a:spcPts val="0"/>
              </a:spcAft>
              <a:buNone/>
            </a:pPr>
            <a:r>
              <a:rPr lang="en-GB">
                <a:solidFill>
                  <a:schemeClr val="dk1"/>
                </a:solidFill>
              </a:rPr>
              <a:t>Deep Learning has really only surged in the 21</a:t>
            </a:r>
            <a:r>
              <a:rPr baseline="30000" lang="en-GB">
                <a:solidFill>
                  <a:schemeClr val="dk1"/>
                </a:solidFill>
              </a:rPr>
              <a:t>st</a:t>
            </a:r>
            <a:r>
              <a:rPr lang="en-GB">
                <a:solidFill>
                  <a:schemeClr val="dk1"/>
                </a:solidFill>
              </a:rPr>
              <a:t>, once again due to our access to more and more powerful hardware. If you were at the DeepNeuron Futures Panel a while back, you’ll probably remember hearing Sanjay from KPMG share his story about how it took him weeks if not months to train a simple neural network, so our advancement in computing technology has really allowed a group like ours to excel.</a:t>
            </a:r>
            <a:endParaRPr>
              <a:solidFill>
                <a:schemeClr val="dk1"/>
              </a:solidFill>
            </a:endParaRPr>
          </a:p>
          <a:p>
            <a:pPr indent="0" lvl="0" marL="0" rtl="0" algn="l">
              <a:spcBef>
                <a:spcPts val="120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af397f81de_0_3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af397f81de_0_3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Just for some examples of where deep learning can be used, on the left with a camera that can identify different objects and animals that are in frame, and on the right we have an image from the Tesla automated Driving system which can identify in real-time where they are on the road with respect to their surroundings.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a5d96dff42_0_4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a5d96dff42_0_4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GB"/>
              <a:t>Within Machine Learning we have three main areas, supervised learning, unsupervised learning, and reinforcement learning. Supervised Learning Algorithms are generally applied to datasets that a labelled. Meaning, for every image, there is a label, such as when you did a worksheet in school, there was always an answer to each question. Another way of thinking about this is similar to when a teacher is supervising a student on whether they’re doing a task correctly or not. Thanks to Intellipaat for that analogy.</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So why would we use supervised learning? </a:t>
            </a:r>
            <a:endParaRPr/>
          </a:p>
          <a:p>
            <a:pPr indent="0" lvl="0" marL="0" rtl="0" algn="l">
              <a:spcBef>
                <a:spcPts val="0"/>
              </a:spcBef>
              <a:spcAft>
                <a:spcPts val="0"/>
              </a:spcAft>
              <a:buNone/>
            </a:pPr>
            <a:r>
              <a:rPr lang="en-GB"/>
              <a:t>We generally use supervised learning for a classification problem, or a regression problem. A classification problem generally involves the prediction of a discrete value from the input data. In today’s practical task we will be going through a classification problem, where we will use a model to take photos in from the dataset, and classify these images into a labeled category. A regression problem can be used for more continuous datasets, for example the estimation of cost given a set of variables could be used for the model to develop a suitable method of predicting the most accurate cost.</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Unsupervised Learning and Reinforcement Learning aren’t touched on very much during this training series, however unsupervised learning is as it sounds, unsupervised, with no labels as opposed to supervised learning, and no feedback. The purpose of unsupervised learning is to generally find unknown or hidden patterns within the data.</a:t>
            </a:r>
            <a:endParaRPr/>
          </a:p>
          <a:p>
            <a:pPr indent="0" lvl="0" marL="0" rtl="0" algn="l">
              <a:spcBef>
                <a:spcPts val="0"/>
              </a:spcBef>
              <a:spcAft>
                <a:spcPts val="0"/>
              </a:spcAft>
              <a:buNone/>
            </a:pPr>
            <a:br>
              <a:rPr lang="en-GB"/>
            </a:br>
            <a:r>
              <a:rPr lang="en-GB"/>
              <a:t>Reinforcement learning is more the study of how the AI will make a decision and learn from these decisions to maximise it’s rewards within a given environment over time. We we won’t be touching on reinforcement learning during this training session but we do have a dedicated reinforcement learning team.</a:t>
            </a:r>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af397f81de_0_4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af397f81de_0_4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af397f81de_0_5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af397f81de_0_5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 deep learning, we have four key ingredients that we will go over today, to building a successful model. These include</a:t>
            </a:r>
            <a:endParaRPr/>
          </a:p>
          <a:p>
            <a:pPr indent="-298450" lvl="0" marL="457200" rtl="0" algn="l">
              <a:spcBef>
                <a:spcPts val="0"/>
              </a:spcBef>
              <a:spcAft>
                <a:spcPts val="0"/>
              </a:spcAft>
              <a:buSzPts val="1100"/>
              <a:buAutoNum type="arabicPeriod"/>
            </a:pPr>
            <a:r>
              <a:rPr lang="en-GB"/>
              <a:t>A varied dataset that has a large amount data for the model to learn from. Data is by far the most important factor, as for deep learning we need data, and lots of it, the larger the dataset, the better.</a:t>
            </a:r>
            <a:endParaRPr/>
          </a:p>
          <a:p>
            <a:pPr indent="-298450" lvl="0" marL="457200" rtl="0" algn="l">
              <a:spcBef>
                <a:spcPts val="0"/>
              </a:spcBef>
              <a:spcAft>
                <a:spcPts val="0"/>
              </a:spcAft>
              <a:buSzPts val="1100"/>
              <a:buAutoNum type="arabicPeriod"/>
            </a:pPr>
            <a:r>
              <a:rPr lang="en-GB"/>
              <a:t>A model with an architecture suited to solving the required problem. We can either use a pre-trained model using transfer learning or create a network from architecture from scratch. For today’s task we will use an architecture known as ResNet-34 and we will go through transfer learning in more detail. </a:t>
            </a:r>
            <a:endParaRPr/>
          </a:p>
          <a:p>
            <a:pPr indent="-298450" lvl="0" marL="457200" rtl="0" algn="l">
              <a:spcBef>
                <a:spcPts val="0"/>
              </a:spcBef>
              <a:spcAft>
                <a:spcPts val="0"/>
              </a:spcAft>
              <a:buSzPts val="1100"/>
              <a:buAutoNum type="arabicPeriod"/>
            </a:pPr>
            <a:r>
              <a:rPr lang="en-GB"/>
              <a:t>A well planned training cycle.</a:t>
            </a:r>
            <a:endParaRPr/>
          </a:p>
          <a:p>
            <a:pPr indent="-298450" lvl="0" marL="457200" rtl="0" algn="l">
              <a:spcBef>
                <a:spcPts val="0"/>
              </a:spcBef>
              <a:spcAft>
                <a:spcPts val="0"/>
              </a:spcAft>
              <a:buSzPts val="1100"/>
              <a:buAutoNum type="arabicPeriod"/>
            </a:pPr>
            <a:r>
              <a:rPr lang="en-GB"/>
              <a:t>A good evaluation of the model to determine if further investigation is required</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Let’s start with the dataset.</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54" name="Shape 54"/>
        <p:cNvGrpSpPr/>
        <p:nvPr/>
      </p:nvGrpSpPr>
      <p:grpSpPr>
        <a:xfrm>
          <a:off x="0" y="0"/>
          <a:ext cx="0" cy="0"/>
          <a:chOff x="0" y="0"/>
          <a:chExt cx="0" cy="0"/>
        </a:xfrm>
      </p:grpSpPr>
      <p:grpSp>
        <p:nvGrpSpPr>
          <p:cNvPr id="55" name="Google Shape;55;p14"/>
          <p:cNvGrpSpPr/>
          <p:nvPr/>
        </p:nvGrpSpPr>
        <p:grpSpPr>
          <a:xfrm>
            <a:off x="6098378" y="5"/>
            <a:ext cx="3045625" cy="2030570"/>
            <a:chOff x="6098378" y="5"/>
            <a:chExt cx="3045625" cy="2030570"/>
          </a:xfrm>
        </p:grpSpPr>
        <p:sp>
          <p:nvSpPr>
            <p:cNvPr id="56" name="Google Shape;56;p14"/>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4"/>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14"/>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14"/>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14"/>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 name="Google Shape;61;p14"/>
          <p:cNvSpPr txBox="1"/>
          <p:nvPr>
            <p:ph type="ctrTitle"/>
          </p:nvPr>
        </p:nvSpPr>
        <p:spPr>
          <a:xfrm>
            <a:off x="598100" y="1775222"/>
            <a:ext cx="8222100" cy="838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4200"/>
              <a:buNone/>
              <a:defRPr sz="42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p:txBody>
      </p:sp>
      <p:sp>
        <p:nvSpPr>
          <p:cNvPr id="62" name="Google Shape;62;p14"/>
          <p:cNvSpPr txBox="1"/>
          <p:nvPr>
            <p:ph idx="1" type="subTitle"/>
          </p:nvPr>
        </p:nvSpPr>
        <p:spPr>
          <a:xfrm>
            <a:off x="598088" y="2715913"/>
            <a:ext cx="8222100" cy="432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2100"/>
              <a:buNone/>
              <a:defRPr sz="2100">
                <a:solidFill>
                  <a:schemeClr val="lt1"/>
                </a:solidFill>
              </a:defRPr>
            </a:lvl1pPr>
            <a:lvl2pPr lvl="1" rtl="0">
              <a:lnSpc>
                <a:spcPct val="100000"/>
              </a:lnSpc>
              <a:spcBef>
                <a:spcPts val="0"/>
              </a:spcBef>
              <a:spcAft>
                <a:spcPts val="0"/>
              </a:spcAft>
              <a:buClr>
                <a:schemeClr val="lt1"/>
              </a:buClr>
              <a:buSzPts val="2100"/>
              <a:buNone/>
              <a:defRPr sz="2100">
                <a:solidFill>
                  <a:schemeClr val="lt1"/>
                </a:solidFill>
              </a:defRPr>
            </a:lvl2pPr>
            <a:lvl3pPr lvl="2" rtl="0">
              <a:lnSpc>
                <a:spcPct val="100000"/>
              </a:lnSpc>
              <a:spcBef>
                <a:spcPts val="0"/>
              </a:spcBef>
              <a:spcAft>
                <a:spcPts val="0"/>
              </a:spcAft>
              <a:buClr>
                <a:schemeClr val="lt1"/>
              </a:buClr>
              <a:buSzPts val="2100"/>
              <a:buNone/>
              <a:defRPr sz="2100">
                <a:solidFill>
                  <a:schemeClr val="lt1"/>
                </a:solidFill>
              </a:defRPr>
            </a:lvl3pPr>
            <a:lvl4pPr lvl="3" rtl="0">
              <a:lnSpc>
                <a:spcPct val="100000"/>
              </a:lnSpc>
              <a:spcBef>
                <a:spcPts val="0"/>
              </a:spcBef>
              <a:spcAft>
                <a:spcPts val="0"/>
              </a:spcAft>
              <a:buClr>
                <a:schemeClr val="lt1"/>
              </a:buClr>
              <a:buSzPts val="2100"/>
              <a:buNone/>
              <a:defRPr sz="2100">
                <a:solidFill>
                  <a:schemeClr val="lt1"/>
                </a:solidFill>
              </a:defRPr>
            </a:lvl4pPr>
            <a:lvl5pPr lvl="4" rtl="0">
              <a:lnSpc>
                <a:spcPct val="100000"/>
              </a:lnSpc>
              <a:spcBef>
                <a:spcPts val="0"/>
              </a:spcBef>
              <a:spcAft>
                <a:spcPts val="0"/>
              </a:spcAft>
              <a:buClr>
                <a:schemeClr val="lt1"/>
              </a:buClr>
              <a:buSzPts val="2100"/>
              <a:buNone/>
              <a:defRPr sz="2100">
                <a:solidFill>
                  <a:schemeClr val="lt1"/>
                </a:solidFill>
              </a:defRPr>
            </a:lvl5pPr>
            <a:lvl6pPr lvl="5" rtl="0">
              <a:lnSpc>
                <a:spcPct val="100000"/>
              </a:lnSpc>
              <a:spcBef>
                <a:spcPts val="0"/>
              </a:spcBef>
              <a:spcAft>
                <a:spcPts val="0"/>
              </a:spcAft>
              <a:buClr>
                <a:schemeClr val="lt1"/>
              </a:buClr>
              <a:buSzPts val="2100"/>
              <a:buNone/>
              <a:defRPr sz="2100">
                <a:solidFill>
                  <a:schemeClr val="lt1"/>
                </a:solidFill>
              </a:defRPr>
            </a:lvl6pPr>
            <a:lvl7pPr lvl="6" rtl="0">
              <a:lnSpc>
                <a:spcPct val="100000"/>
              </a:lnSpc>
              <a:spcBef>
                <a:spcPts val="0"/>
              </a:spcBef>
              <a:spcAft>
                <a:spcPts val="0"/>
              </a:spcAft>
              <a:buClr>
                <a:schemeClr val="lt1"/>
              </a:buClr>
              <a:buSzPts val="2100"/>
              <a:buNone/>
              <a:defRPr sz="2100">
                <a:solidFill>
                  <a:schemeClr val="lt1"/>
                </a:solidFill>
              </a:defRPr>
            </a:lvl7pPr>
            <a:lvl8pPr lvl="7" rtl="0">
              <a:lnSpc>
                <a:spcPct val="100000"/>
              </a:lnSpc>
              <a:spcBef>
                <a:spcPts val="0"/>
              </a:spcBef>
              <a:spcAft>
                <a:spcPts val="0"/>
              </a:spcAft>
              <a:buClr>
                <a:schemeClr val="lt1"/>
              </a:buClr>
              <a:buSzPts val="2100"/>
              <a:buNone/>
              <a:defRPr sz="2100">
                <a:solidFill>
                  <a:schemeClr val="lt1"/>
                </a:solidFill>
              </a:defRPr>
            </a:lvl8pPr>
            <a:lvl9pPr lvl="8" rtl="0">
              <a:lnSpc>
                <a:spcPct val="100000"/>
              </a:lnSpc>
              <a:spcBef>
                <a:spcPts val="0"/>
              </a:spcBef>
              <a:spcAft>
                <a:spcPts val="0"/>
              </a:spcAft>
              <a:buClr>
                <a:schemeClr val="lt1"/>
              </a:buClr>
              <a:buSzPts val="2100"/>
              <a:buNone/>
              <a:defRPr sz="2100">
                <a:solidFill>
                  <a:schemeClr val="lt1"/>
                </a:solidFill>
              </a:defRPr>
            </a:lvl9pPr>
          </a:lstStyle>
          <a:p/>
        </p:txBody>
      </p:sp>
      <p:sp>
        <p:nvSpPr>
          <p:cNvPr id="63" name="Google Shape;63;p14"/>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64" name="Shape 64"/>
        <p:cNvGrpSpPr/>
        <p:nvPr/>
      </p:nvGrpSpPr>
      <p:grpSpPr>
        <a:xfrm>
          <a:off x="0" y="0"/>
          <a:ext cx="0" cy="0"/>
          <a:chOff x="0" y="0"/>
          <a:chExt cx="0" cy="0"/>
        </a:xfrm>
      </p:grpSpPr>
      <p:grpSp>
        <p:nvGrpSpPr>
          <p:cNvPr id="65" name="Google Shape;65;p15"/>
          <p:cNvGrpSpPr/>
          <p:nvPr/>
        </p:nvGrpSpPr>
        <p:grpSpPr>
          <a:xfrm>
            <a:off x="6098378" y="5"/>
            <a:ext cx="3045625" cy="2030570"/>
            <a:chOff x="6098378" y="5"/>
            <a:chExt cx="3045625" cy="2030570"/>
          </a:xfrm>
        </p:grpSpPr>
        <p:sp>
          <p:nvSpPr>
            <p:cNvPr id="66" name="Google Shape;66;p15"/>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5"/>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5"/>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5"/>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5"/>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 name="Google Shape;71;p15"/>
          <p:cNvSpPr txBox="1"/>
          <p:nvPr>
            <p:ph type="title"/>
          </p:nvPr>
        </p:nvSpPr>
        <p:spPr>
          <a:xfrm>
            <a:off x="598100" y="2152347"/>
            <a:ext cx="8222100" cy="8388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4200"/>
              <a:buNone/>
              <a:defRPr sz="42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p:txBody>
      </p:sp>
      <p:sp>
        <p:nvSpPr>
          <p:cNvPr id="72" name="Google Shape;72;p15"/>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3" name="Shape 73"/>
        <p:cNvGrpSpPr/>
        <p:nvPr/>
      </p:nvGrpSpPr>
      <p:grpSpPr>
        <a:xfrm>
          <a:off x="0" y="0"/>
          <a:ext cx="0" cy="0"/>
          <a:chOff x="0" y="0"/>
          <a:chExt cx="0" cy="0"/>
        </a:xfrm>
      </p:grpSpPr>
      <p:sp>
        <p:nvSpPr>
          <p:cNvPr id="74" name="Google Shape;74;p16"/>
          <p:cNvSpPr/>
          <p:nvPr/>
        </p:nvSpPr>
        <p:spPr>
          <a:xfrm>
            <a:off x="0" y="4891594"/>
            <a:ext cx="9144000" cy="252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6"/>
          <p:cNvSpPr txBox="1"/>
          <p:nvPr>
            <p:ph type="title"/>
          </p:nvPr>
        </p:nvSpPr>
        <p:spPr>
          <a:xfrm>
            <a:off x="311700" y="257600"/>
            <a:ext cx="8520600" cy="6078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Font typeface="Open Sans SemiBold"/>
              <a:buNone/>
              <a:defRPr>
                <a:latin typeface="Open Sans SemiBold"/>
                <a:ea typeface="Open Sans SemiBold"/>
                <a:cs typeface="Open Sans SemiBold"/>
                <a:sym typeface="Open Sans SemiBol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6" name="Google Shape;76;p16"/>
          <p:cNvSpPr txBox="1"/>
          <p:nvPr>
            <p:ph idx="1" type="body"/>
          </p:nvPr>
        </p:nvSpPr>
        <p:spPr>
          <a:xfrm>
            <a:off x="311700" y="1001275"/>
            <a:ext cx="8520600" cy="33390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Font typeface="Open Sans"/>
              <a:buChar char="●"/>
              <a:defRPr>
                <a:latin typeface="Open Sans"/>
                <a:ea typeface="Open Sans"/>
                <a:cs typeface="Open Sans"/>
                <a:sym typeface="Open Sans"/>
              </a:defRPr>
            </a:lvl1pPr>
            <a:lvl2pPr indent="-317500" lvl="1" marL="914400" rtl="0">
              <a:spcBef>
                <a:spcPts val="1600"/>
              </a:spcBef>
              <a:spcAft>
                <a:spcPts val="0"/>
              </a:spcAft>
              <a:buSzPts val="1400"/>
              <a:buFont typeface="Open Sans"/>
              <a:buChar char="○"/>
              <a:defRPr>
                <a:latin typeface="Open Sans"/>
                <a:ea typeface="Open Sans"/>
                <a:cs typeface="Open Sans"/>
                <a:sym typeface="Open Sans"/>
              </a:defRPr>
            </a:lvl2pPr>
            <a:lvl3pPr indent="-317500" lvl="2" marL="1371600" rtl="0">
              <a:spcBef>
                <a:spcPts val="1600"/>
              </a:spcBef>
              <a:spcAft>
                <a:spcPts val="0"/>
              </a:spcAft>
              <a:buSzPts val="1400"/>
              <a:buFont typeface="Open Sans"/>
              <a:buChar char="■"/>
              <a:defRPr>
                <a:latin typeface="Open Sans"/>
                <a:ea typeface="Open Sans"/>
                <a:cs typeface="Open Sans"/>
                <a:sym typeface="Open Sans"/>
              </a:defRPr>
            </a:lvl3pPr>
            <a:lvl4pPr indent="-317500" lvl="3" marL="1828800" rtl="0">
              <a:spcBef>
                <a:spcPts val="1600"/>
              </a:spcBef>
              <a:spcAft>
                <a:spcPts val="0"/>
              </a:spcAft>
              <a:buSzPts val="1400"/>
              <a:buFont typeface="Open Sans"/>
              <a:buChar char="●"/>
              <a:defRPr>
                <a:latin typeface="Open Sans"/>
                <a:ea typeface="Open Sans"/>
                <a:cs typeface="Open Sans"/>
                <a:sym typeface="Open Sans"/>
              </a:defRPr>
            </a:lvl4pPr>
            <a:lvl5pPr indent="-317500" lvl="4" marL="2286000" rtl="0">
              <a:spcBef>
                <a:spcPts val="1600"/>
              </a:spcBef>
              <a:spcAft>
                <a:spcPts val="0"/>
              </a:spcAft>
              <a:buSzPts val="1400"/>
              <a:buFont typeface="Open Sans"/>
              <a:buChar char="○"/>
              <a:defRPr>
                <a:latin typeface="Open Sans"/>
                <a:ea typeface="Open Sans"/>
                <a:cs typeface="Open Sans"/>
                <a:sym typeface="Open Sans"/>
              </a:defRPr>
            </a:lvl5pPr>
            <a:lvl6pPr indent="-317500" lvl="5" marL="2743200" rtl="0">
              <a:spcBef>
                <a:spcPts val="1600"/>
              </a:spcBef>
              <a:spcAft>
                <a:spcPts val="0"/>
              </a:spcAft>
              <a:buSzPts val="1400"/>
              <a:buFont typeface="Open Sans"/>
              <a:buChar char="■"/>
              <a:defRPr>
                <a:latin typeface="Open Sans"/>
                <a:ea typeface="Open Sans"/>
                <a:cs typeface="Open Sans"/>
                <a:sym typeface="Open Sans"/>
              </a:defRPr>
            </a:lvl6pPr>
            <a:lvl7pPr indent="-317500" lvl="6" marL="3200400" rtl="0">
              <a:spcBef>
                <a:spcPts val="1600"/>
              </a:spcBef>
              <a:spcAft>
                <a:spcPts val="0"/>
              </a:spcAft>
              <a:buSzPts val="1400"/>
              <a:buFont typeface="Open Sans"/>
              <a:buChar char="●"/>
              <a:defRPr>
                <a:latin typeface="Open Sans"/>
                <a:ea typeface="Open Sans"/>
                <a:cs typeface="Open Sans"/>
                <a:sym typeface="Open Sans"/>
              </a:defRPr>
            </a:lvl7pPr>
            <a:lvl8pPr indent="-317500" lvl="7" marL="3657600" rtl="0">
              <a:spcBef>
                <a:spcPts val="1600"/>
              </a:spcBef>
              <a:spcAft>
                <a:spcPts val="0"/>
              </a:spcAft>
              <a:buSzPts val="1400"/>
              <a:buFont typeface="Open Sans"/>
              <a:buChar char="○"/>
              <a:defRPr>
                <a:latin typeface="Open Sans"/>
                <a:ea typeface="Open Sans"/>
                <a:cs typeface="Open Sans"/>
                <a:sym typeface="Open Sans"/>
              </a:defRPr>
            </a:lvl8pPr>
            <a:lvl9pPr indent="-317500" lvl="8" marL="4114800" rtl="0">
              <a:spcBef>
                <a:spcPts val="1600"/>
              </a:spcBef>
              <a:spcAft>
                <a:spcPts val="1600"/>
              </a:spcAft>
              <a:buSzPts val="1400"/>
              <a:buFont typeface="Open Sans"/>
              <a:buChar char="■"/>
              <a:defRPr>
                <a:latin typeface="Open Sans"/>
                <a:ea typeface="Open Sans"/>
                <a:cs typeface="Open Sans"/>
                <a:sym typeface="Open Sans"/>
              </a:defRPr>
            </a:lvl9pPr>
          </a:lstStyle>
          <a:p/>
        </p:txBody>
      </p:sp>
      <p:sp>
        <p:nvSpPr>
          <p:cNvPr id="77" name="Google Shape;77;p16"/>
          <p:cNvSpPr txBox="1"/>
          <p:nvPr>
            <p:ph idx="12" type="sldNum"/>
          </p:nvPr>
        </p:nvSpPr>
        <p:spPr>
          <a:xfrm>
            <a:off x="8536631" y="480359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pic>
        <p:nvPicPr>
          <p:cNvPr id="78" name="Google Shape;78;p16"/>
          <p:cNvPicPr preferRelativeResize="0"/>
          <p:nvPr/>
        </p:nvPicPr>
        <p:blipFill>
          <a:blip r:embed="rId2">
            <a:alphaModFix/>
          </a:blip>
          <a:stretch>
            <a:fillRect/>
          </a:stretch>
        </p:blipFill>
        <p:spPr>
          <a:xfrm>
            <a:off x="8635525" y="4340275"/>
            <a:ext cx="503301" cy="503301"/>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9" name="Shape 79"/>
        <p:cNvGrpSpPr/>
        <p:nvPr/>
      </p:nvGrpSpPr>
      <p:grpSpPr>
        <a:xfrm>
          <a:off x="0" y="0"/>
          <a:ext cx="0" cy="0"/>
          <a:chOff x="0" y="0"/>
          <a:chExt cx="0" cy="0"/>
        </a:xfrm>
      </p:grpSpPr>
      <p:sp>
        <p:nvSpPr>
          <p:cNvPr id="80" name="Google Shape;80;p17"/>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81" name="Google Shape;81;p17"/>
          <p:cNvSpPr txBox="1"/>
          <p:nvPr>
            <p:ph idx="1" type="body"/>
          </p:nvPr>
        </p:nvSpPr>
        <p:spPr>
          <a:xfrm>
            <a:off x="311700" y="1229975"/>
            <a:ext cx="3999900" cy="33390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82" name="Google Shape;82;p17"/>
          <p:cNvSpPr txBox="1"/>
          <p:nvPr>
            <p:ph idx="2" type="body"/>
          </p:nvPr>
        </p:nvSpPr>
        <p:spPr>
          <a:xfrm>
            <a:off x="4832400" y="1229975"/>
            <a:ext cx="3999900" cy="33390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83" name="Google Shape;83;p17"/>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4" name="Shape 84"/>
        <p:cNvGrpSpPr/>
        <p:nvPr/>
      </p:nvGrpSpPr>
      <p:grpSpPr>
        <a:xfrm>
          <a:off x="0" y="0"/>
          <a:ext cx="0" cy="0"/>
          <a:chOff x="0" y="0"/>
          <a:chExt cx="0" cy="0"/>
        </a:xfrm>
      </p:grpSpPr>
      <p:sp>
        <p:nvSpPr>
          <p:cNvPr id="85" name="Google Shape;85;p18"/>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86" name="Google Shape;86;p18"/>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87" name="Shape 87"/>
        <p:cNvGrpSpPr/>
        <p:nvPr/>
      </p:nvGrpSpPr>
      <p:grpSpPr>
        <a:xfrm>
          <a:off x="0" y="0"/>
          <a:ext cx="0" cy="0"/>
          <a:chOff x="0" y="0"/>
          <a:chExt cx="0" cy="0"/>
        </a:xfrm>
      </p:grpSpPr>
      <p:sp>
        <p:nvSpPr>
          <p:cNvPr id="88" name="Google Shape;88;p19"/>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89" name="Google Shape;89;p19"/>
          <p:cNvSpPr txBox="1"/>
          <p:nvPr>
            <p:ph idx="1" type="body"/>
          </p:nvPr>
        </p:nvSpPr>
        <p:spPr>
          <a:xfrm>
            <a:off x="311700" y="1465804"/>
            <a:ext cx="2808000" cy="31032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90" name="Google Shape;90;p19"/>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91" name="Shape 91"/>
        <p:cNvGrpSpPr/>
        <p:nvPr/>
      </p:nvGrpSpPr>
      <p:grpSpPr>
        <a:xfrm>
          <a:off x="0" y="0"/>
          <a:ext cx="0" cy="0"/>
          <a:chOff x="0" y="0"/>
          <a:chExt cx="0" cy="0"/>
        </a:xfrm>
      </p:grpSpPr>
      <p:grpSp>
        <p:nvGrpSpPr>
          <p:cNvPr id="92" name="Google Shape;92;p20"/>
          <p:cNvGrpSpPr/>
          <p:nvPr/>
        </p:nvGrpSpPr>
        <p:grpSpPr>
          <a:xfrm>
            <a:off x="6098378" y="5"/>
            <a:ext cx="3045625" cy="2030570"/>
            <a:chOff x="6098378" y="5"/>
            <a:chExt cx="3045625" cy="2030570"/>
          </a:xfrm>
        </p:grpSpPr>
        <p:sp>
          <p:nvSpPr>
            <p:cNvPr id="93" name="Google Shape;93;p20"/>
            <p:cNvSpPr/>
            <p:nvPr/>
          </p:nvSpPr>
          <p:spPr>
            <a:xfrm>
              <a:off x="8128803" y="16"/>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0"/>
            <p:cNvSpPr/>
            <p:nvPr/>
          </p:nvSpPr>
          <p:spPr>
            <a:xfrm flipH="1">
              <a:off x="7113463" y="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0"/>
            <p:cNvSpPr/>
            <p:nvPr/>
          </p:nvSpPr>
          <p:spPr>
            <a:xfrm flipH="1" rot="10800000">
              <a:off x="7113588" y="107"/>
              <a:ext cx="1015200" cy="10152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20"/>
            <p:cNvSpPr/>
            <p:nvPr/>
          </p:nvSpPr>
          <p:spPr>
            <a:xfrm rot="10800000">
              <a:off x="6098378" y="97"/>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0"/>
            <p:cNvSpPr/>
            <p:nvPr/>
          </p:nvSpPr>
          <p:spPr>
            <a:xfrm rot="10800000">
              <a:off x="8128789" y="101537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 name="Google Shape;98;p20"/>
          <p:cNvSpPr txBox="1"/>
          <p:nvPr>
            <p:ph type="title"/>
          </p:nvPr>
        </p:nvSpPr>
        <p:spPr>
          <a:xfrm>
            <a:off x="490250" y="526350"/>
            <a:ext cx="5618700" cy="40908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99" name="Google Shape;99;p20"/>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00" name="Shape 100"/>
        <p:cNvGrpSpPr/>
        <p:nvPr/>
      </p:nvGrpSpPr>
      <p:grpSpPr>
        <a:xfrm>
          <a:off x="0" y="0"/>
          <a:ext cx="0" cy="0"/>
          <a:chOff x="0" y="0"/>
          <a:chExt cx="0" cy="0"/>
        </a:xfrm>
      </p:grpSpPr>
      <p:sp>
        <p:nvSpPr>
          <p:cNvPr id="101" name="Google Shape;101;p21"/>
          <p:cNvSpPr/>
          <p:nvPr/>
        </p:nvSpPr>
        <p:spPr>
          <a:xfrm>
            <a:off x="4572000" y="-1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2" name="Google Shape;102;p21"/>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103" name="Google Shape;103;p21"/>
          <p:cNvSpPr txBox="1"/>
          <p:nvPr>
            <p:ph type="title"/>
          </p:nvPr>
        </p:nvSpPr>
        <p:spPr>
          <a:xfrm>
            <a:off x="265500" y="1151100"/>
            <a:ext cx="4045200" cy="1564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04" name="Google Shape;104;p21"/>
          <p:cNvSpPr txBox="1"/>
          <p:nvPr>
            <p:ph idx="1" type="subTitle"/>
          </p:nvPr>
        </p:nvSpPr>
        <p:spPr>
          <a:xfrm>
            <a:off x="265500" y="2769001"/>
            <a:ext cx="4045200" cy="126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05" name="Google Shape;105;p21"/>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106" name="Google Shape;106;p21"/>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7" name="Shape 107"/>
        <p:cNvGrpSpPr/>
        <p:nvPr/>
      </p:nvGrpSpPr>
      <p:grpSpPr>
        <a:xfrm>
          <a:off x="0" y="0"/>
          <a:ext cx="0" cy="0"/>
          <a:chOff x="0" y="0"/>
          <a:chExt cx="0" cy="0"/>
        </a:xfrm>
      </p:grpSpPr>
      <p:sp>
        <p:nvSpPr>
          <p:cNvPr id="108" name="Google Shape;108;p22"/>
          <p:cNvSpPr txBox="1"/>
          <p:nvPr>
            <p:ph idx="1" type="body"/>
          </p:nvPr>
        </p:nvSpPr>
        <p:spPr>
          <a:xfrm>
            <a:off x="319500" y="4230575"/>
            <a:ext cx="5998800" cy="5988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109" name="Google Shape;109;p22"/>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10" name="Shape 110"/>
        <p:cNvGrpSpPr/>
        <p:nvPr/>
      </p:nvGrpSpPr>
      <p:grpSpPr>
        <a:xfrm>
          <a:off x="0" y="0"/>
          <a:ext cx="0" cy="0"/>
          <a:chOff x="0" y="0"/>
          <a:chExt cx="0" cy="0"/>
        </a:xfrm>
      </p:grpSpPr>
      <p:grpSp>
        <p:nvGrpSpPr>
          <p:cNvPr id="111" name="Google Shape;111;p23"/>
          <p:cNvGrpSpPr/>
          <p:nvPr/>
        </p:nvGrpSpPr>
        <p:grpSpPr>
          <a:xfrm>
            <a:off x="6098378" y="5"/>
            <a:ext cx="3045625" cy="2030570"/>
            <a:chOff x="6098378" y="5"/>
            <a:chExt cx="3045625" cy="2030570"/>
          </a:xfrm>
        </p:grpSpPr>
        <p:sp>
          <p:nvSpPr>
            <p:cNvPr id="112" name="Google Shape;112;p23"/>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23"/>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23"/>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23"/>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3"/>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 name="Google Shape;117;p23"/>
          <p:cNvSpPr txBox="1"/>
          <p:nvPr>
            <p:ph hasCustomPrompt="1" type="title"/>
          </p:nvPr>
        </p:nvSpPr>
        <p:spPr>
          <a:xfrm>
            <a:off x="311700" y="1256050"/>
            <a:ext cx="8520600" cy="2030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2000"/>
              <a:buNone/>
              <a:defRPr sz="12000">
                <a:solidFill>
                  <a:schemeClr val="lt1"/>
                </a:solidFill>
              </a:defRPr>
            </a:lvl1pPr>
            <a:lvl2pPr lvl="1" rtl="0" algn="ctr">
              <a:spcBef>
                <a:spcPts val="0"/>
              </a:spcBef>
              <a:spcAft>
                <a:spcPts val="0"/>
              </a:spcAft>
              <a:buClr>
                <a:schemeClr val="lt1"/>
              </a:buClr>
              <a:buSzPts val="12000"/>
              <a:buNone/>
              <a:defRPr sz="12000">
                <a:solidFill>
                  <a:schemeClr val="lt1"/>
                </a:solidFill>
              </a:defRPr>
            </a:lvl2pPr>
            <a:lvl3pPr lvl="2" rtl="0" algn="ctr">
              <a:spcBef>
                <a:spcPts val="0"/>
              </a:spcBef>
              <a:spcAft>
                <a:spcPts val="0"/>
              </a:spcAft>
              <a:buClr>
                <a:schemeClr val="lt1"/>
              </a:buClr>
              <a:buSzPts val="12000"/>
              <a:buNone/>
              <a:defRPr sz="12000">
                <a:solidFill>
                  <a:schemeClr val="lt1"/>
                </a:solidFill>
              </a:defRPr>
            </a:lvl3pPr>
            <a:lvl4pPr lvl="3" rtl="0" algn="ctr">
              <a:spcBef>
                <a:spcPts val="0"/>
              </a:spcBef>
              <a:spcAft>
                <a:spcPts val="0"/>
              </a:spcAft>
              <a:buClr>
                <a:schemeClr val="lt1"/>
              </a:buClr>
              <a:buSzPts val="12000"/>
              <a:buNone/>
              <a:defRPr sz="12000">
                <a:solidFill>
                  <a:schemeClr val="lt1"/>
                </a:solidFill>
              </a:defRPr>
            </a:lvl4pPr>
            <a:lvl5pPr lvl="4" rtl="0" algn="ctr">
              <a:spcBef>
                <a:spcPts val="0"/>
              </a:spcBef>
              <a:spcAft>
                <a:spcPts val="0"/>
              </a:spcAft>
              <a:buClr>
                <a:schemeClr val="lt1"/>
              </a:buClr>
              <a:buSzPts val="12000"/>
              <a:buNone/>
              <a:defRPr sz="12000">
                <a:solidFill>
                  <a:schemeClr val="lt1"/>
                </a:solidFill>
              </a:defRPr>
            </a:lvl5pPr>
            <a:lvl6pPr lvl="5" rtl="0" algn="ctr">
              <a:spcBef>
                <a:spcPts val="0"/>
              </a:spcBef>
              <a:spcAft>
                <a:spcPts val="0"/>
              </a:spcAft>
              <a:buClr>
                <a:schemeClr val="lt1"/>
              </a:buClr>
              <a:buSzPts val="12000"/>
              <a:buNone/>
              <a:defRPr sz="12000">
                <a:solidFill>
                  <a:schemeClr val="lt1"/>
                </a:solidFill>
              </a:defRPr>
            </a:lvl6pPr>
            <a:lvl7pPr lvl="6" rtl="0" algn="ctr">
              <a:spcBef>
                <a:spcPts val="0"/>
              </a:spcBef>
              <a:spcAft>
                <a:spcPts val="0"/>
              </a:spcAft>
              <a:buClr>
                <a:schemeClr val="lt1"/>
              </a:buClr>
              <a:buSzPts val="12000"/>
              <a:buNone/>
              <a:defRPr sz="12000">
                <a:solidFill>
                  <a:schemeClr val="lt1"/>
                </a:solidFill>
              </a:defRPr>
            </a:lvl7pPr>
            <a:lvl8pPr lvl="7" rtl="0" algn="ctr">
              <a:spcBef>
                <a:spcPts val="0"/>
              </a:spcBef>
              <a:spcAft>
                <a:spcPts val="0"/>
              </a:spcAft>
              <a:buClr>
                <a:schemeClr val="lt1"/>
              </a:buClr>
              <a:buSzPts val="12000"/>
              <a:buNone/>
              <a:defRPr sz="12000">
                <a:solidFill>
                  <a:schemeClr val="lt1"/>
                </a:solidFill>
              </a:defRPr>
            </a:lvl8pPr>
            <a:lvl9pPr lvl="8" rtl="0" algn="ctr">
              <a:spcBef>
                <a:spcPts val="0"/>
              </a:spcBef>
              <a:spcAft>
                <a:spcPts val="0"/>
              </a:spcAft>
              <a:buClr>
                <a:schemeClr val="lt1"/>
              </a:buClr>
              <a:buSzPts val="12000"/>
              <a:buNone/>
              <a:defRPr sz="12000">
                <a:solidFill>
                  <a:schemeClr val="lt1"/>
                </a:solidFill>
              </a:defRPr>
            </a:lvl9pPr>
          </a:lstStyle>
          <a:p>
            <a:r>
              <a:t>xx%</a:t>
            </a:r>
          </a:p>
        </p:txBody>
      </p:sp>
      <p:sp>
        <p:nvSpPr>
          <p:cNvPr id="118" name="Google Shape;118;p23"/>
          <p:cNvSpPr txBox="1"/>
          <p:nvPr>
            <p:ph idx="1" type="body"/>
          </p:nvPr>
        </p:nvSpPr>
        <p:spPr>
          <a:xfrm>
            <a:off x="311700" y="3369225"/>
            <a:ext cx="8520600" cy="12819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Clr>
                <a:schemeClr val="lt1"/>
              </a:buClr>
              <a:buSzPts val="1800"/>
              <a:buChar char="●"/>
              <a:defRPr>
                <a:solidFill>
                  <a:schemeClr val="lt1"/>
                </a:solidFill>
              </a:defRPr>
            </a:lvl1pPr>
            <a:lvl2pPr indent="-317500" lvl="1" marL="914400" rtl="0" algn="ctr">
              <a:spcBef>
                <a:spcPts val="1600"/>
              </a:spcBef>
              <a:spcAft>
                <a:spcPts val="0"/>
              </a:spcAft>
              <a:buClr>
                <a:schemeClr val="lt1"/>
              </a:buClr>
              <a:buSzPts val="1400"/>
              <a:buChar char="○"/>
              <a:defRPr>
                <a:solidFill>
                  <a:schemeClr val="lt1"/>
                </a:solidFill>
              </a:defRPr>
            </a:lvl2pPr>
            <a:lvl3pPr indent="-317500" lvl="2" marL="1371600" rtl="0" algn="ctr">
              <a:spcBef>
                <a:spcPts val="1600"/>
              </a:spcBef>
              <a:spcAft>
                <a:spcPts val="0"/>
              </a:spcAft>
              <a:buClr>
                <a:schemeClr val="lt1"/>
              </a:buClr>
              <a:buSzPts val="1400"/>
              <a:buChar char="■"/>
              <a:defRPr>
                <a:solidFill>
                  <a:schemeClr val="lt1"/>
                </a:solidFill>
              </a:defRPr>
            </a:lvl3pPr>
            <a:lvl4pPr indent="-317500" lvl="3" marL="1828800" rtl="0" algn="ctr">
              <a:spcBef>
                <a:spcPts val="1600"/>
              </a:spcBef>
              <a:spcAft>
                <a:spcPts val="0"/>
              </a:spcAft>
              <a:buClr>
                <a:schemeClr val="lt1"/>
              </a:buClr>
              <a:buSzPts val="1400"/>
              <a:buChar char="●"/>
              <a:defRPr>
                <a:solidFill>
                  <a:schemeClr val="lt1"/>
                </a:solidFill>
              </a:defRPr>
            </a:lvl4pPr>
            <a:lvl5pPr indent="-317500" lvl="4" marL="2286000" rtl="0" algn="ctr">
              <a:spcBef>
                <a:spcPts val="1600"/>
              </a:spcBef>
              <a:spcAft>
                <a:spcPts val="0"/>
              </a:spcAft>
              <a:buClr>
                <a:schemeClr val="lt1"/>
              </a:buClr>
              <a:buSzPts val="1400"/>
              <a:buChar char="○"/>
              <a:defRPr>
                <a:solidFill>
                  <a:schemeClr val="lt1"/>
                </a:solidFill>
              </a:defRPr>
            </a:lvl5pPr>
            <a:lvl6pPr indent="-317500" lvl="5" marL="2743200" rtl="0" algn="ctr">
              <a:spcBef>
                <a:spcPts val="1600"/>
              </a:spcBef>
              <a:spcAft>
                <a:spcPts val="0"/>
              </a:spcAft>
              <a:buClr>
                <a:schemeClr val="lt1"/>
              </a:buClr>
              <a:buSzPts val="1400"/>
              <a:buChar char="■"/>
              <a:defRPr>
                <a:solidFill>
                  <a:schemeClr val="lt1"/>
                </a:solidFill>
              </a:defRPr>
            </a:lvl6pPr>
            <a:lvl7pPr indent="-317500" lvl="6" marL="3200400" rtl="0" algn="ctr">
              <a:spcBef>
                <a:spcPts val="1600"/>
              </a:spcBef>
              <a:spcAft>
                <a:spcPts val="0"/>
              </a:spcAft>
              <a:buClr>
                <a:schemeClr val="lt1"/>
              </a:buClr>
              <a:buSzPts val="1400"/>
              <a:buChar char="●"/>
              <a:defRPr>
                <a:solidFill>
                  <a:schemeClr val="lt1"/>
                </a:solidFill>
              </a:defRPr>
            </a:lvl7pPr>
            <a:lvl8pPr indent="-317500" lvl="7" marL="3657600" rtl="0" algn="ctr">
              <a:spcBef>
                <a:spcPts val="1600"/>
              </a:spcBef>
              <a:spcAft>
                <a:spcPts val="0"/>
              </a:spcAft>
              <a:buClr>
                <a:schemeClr val="lt1"/>
              </a:buClr>
              <a:buSzPts val="1400"/>
              <a:buChar char="○"/>
              <a:defRPr>
                <a:solidFill>
                  <a:schemeClr val="lt1"/>
                </a:solidFill>
              </a:defRPr>
            </a:lvl8pPr>
            <a:lvl9pPr indent="-317500" lvl="8" marL="4114800" rtl="0" algn="ctr">
              <a:spcBef>
                <a:spcPts val="1600"/>
              </a:spcBef>
              <a:spcAft>
                <a:spcPts val="1600"/>
              </a:spcAft>
              <a:buClr>
                <a:schemeClr val="lt1"/>
              </a:buClr>
              <a:buSzPts val="1400"/>
              <a:buChar char="■"/>
              <a:defRPr>
                <a:solidFill>
                  <a:schemeClr val="lt1"/>
                </a:solidFill>
              </a:defRPr>
            </a:lvl9pPr>
          </a:lstStyle>
          <a:p/>
        </p:txBody>
      </p:sp>
      <p:sp>
        <p:nvSpPr>
          <p:cNvPr id="119" name="Google Shape;119;p23"/>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0" name="Shape 120"/>
        <p:cNvGrpSpPr/>
        <p:nvPr/>
      </p:nvGrpSpPr>
      <p:grpSpPr>
        <a:xfrm>
          <a:off x="0" y="0"/>
          <a:ext cx="0" cy="0"/>
          <a:chOff x="0" y="0"/>
          <a:chExt cx="0" cy="0"/>
        </a:xfrm>
      </p:grpSpPr>
      <p:sp>
        <p:nvSpPr>
          <p:cNvPr id="121" name="Google Shape;121;p24"/>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2.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eometric">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p:txBody>
      </p:sp>
      <p:sp>
        <p:nvSpPr>
          <p:cNvPr id="52" name="Google Shape;52;p13"/>
          <p:cNvSpPr txBox="1"/>
          <p:nvPr>
            <p:ph idx="1" type="body"/>
          </p:nvPr>
        </p:nvSpPr>
        <p:spPr>
          <a:xfrm>
            <a:off x="311700" y="1229875"/>
            <a:ext cx="8520600" cy="33390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indent="-317500" lvl="1" marL="9144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indent="-317500" lvl="2" marL="13716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indent="-317500" lvl="3" marL="18288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indent="-317500" lvl="4" marL="22860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indent="-317500" lvl="5" marL="27432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indent="-317500" lvl="6" marL="32004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indent="-317500" lvl="7" marL="36576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indent="-317500" lvl="8" marL="4114800" rtl="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p:txBody>
      </p:sp>
      <p:sp>
        <p:nvSpPr>
          <p:cNvPr id="53" name="Google Shape;53;p13"/>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lt1"/>
                </a:solidFill>
                <a:latin typeface="Roboto"/>
                <a:ea typeface="Roboto"/>
                <a:cs typeface="Roboto"/>
                <a:sym typeface="Roboto"/>
              </a:defRPr>
            </a:lvl1pPr>
            <a:lvl2pPr lvl="1" rtl="0" algn="r">
              <a:buNone/>
              <a:defRPr sz="1000">
                <a:solidFill>
                  <a:schemeClr val="lt1"/>
                </a:solidFill>
                <a:latin typeface="Roboto"/>
                <a:ea typeface="Roboto"/>
                <a:cs typeface="Roboto"/>
                <a:sym typeface="Roboto"/>
              </a:defRPr>
            </a:lvl2pPr>
            <a:lvl3pPr lvl="2" rtl="0" algn="r">
              <a:buNone/>
              <a:defRPr sz="1000">
                <a:solidFill>
                  <a:schemeClr val="lt1"/>
                </a:solidFill>
                <a:latin typeface="Roboto"/>
                <a:ea typeface="Roboto"/>
                <a:cs typeface="Roboto"/>
                <a:sym typeface="Roboto"/>
              </a:defRPr>
            </a:lvl3pPr>
            <a:lvl4pPr lvl="3" rtl="0" algn="r">
              <a:buNone/>
              <a:defRPr sz="1000">
                <a:solidFill>
                  <a:schemeClr val="lt1"/>
                </a:solidFill>
                <a:latin typeface="Roboto"/>
                <a:ea typeface="Roboto"/>
                <a:cs typeface="Roboto"/>
                <a:sym typeface="Roboto"/>
              </a:defRPr>
            </a:lvl4pPr>
            <a:lvl5pPr lvl="4" rtl="0" algn="r">
              <a:buNone/>
              <a:defRPr sz="1000">
                <a:solidFill>
                  <a:schemeClr val="lt1"/>
                </a:solidFill>
                <a:latin typeface="Roboto"/>
                <a:ea typeface="Roboto"/>
                <a:cs typeface="Roboto"/>
                <a:sym typeface="Roboto"/>
              </a:defRPr>
            </a:lvl5pPr>
            <a:lvl6pPr lvl="5" rtl="0" algn="r">
              <a:buNone/>
              <a:defRPr sz="1000">
                <a:solidFill>
                  <a:schemeClr val="lt1"/>
                </a:solidFill>
                <a:latin typeface="Roboto"/>
                <a:ea typeface="Roboto"/>
                <a:cs typeface="Roboto"/>
                <a:sym typeface="Roboto"/>
              </a:defRPr>
            </a:lvl6pPr>
            <a:lvl7pPr lvl="6" rtl="0" algn="r">
              <a:buNone/>
              <a:defRPr sz="1000">
                <a:solidFill>
                  <a:schemeClr val="lt1"/>
                </a:solidFill>
                <a:latin typeface="Roboto"/>
                <a:ea typeface="Roboto"/>
                <a:cs typeface="Roboto"/>
                <a:sym typeface="Roboto"/>
              </a:defRPr>
            </a:lvl7pPr>
            <a:lvl8pPr lvl="7" rtl="0" algn="r">
              <a:buNone/>
              <a:defRPr sz="1000">
                <a:solidFill>
                  <a:schemeClr val="lt1"/>
                </a:solidFill>
                <a:latin typeface="Roboto"/>
                <a:ea typeface="Roboto"/>
                <a:cs typeface="Roboto"/>
                <a:sym typeface="Roboto"/>
              </a:defRPr>
            </a:lvl8pPr>
            <a:lvl9pPr lvl="8" rtl="0" algn="r">
              <a:buNone/>
              <a:defRPr sz="1000">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 Id="rId3"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 Id="rId3"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 Id="rId3"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 Id="rId3" Type="http://schemas.openxmlformats.org/officeDocument/2006/relationships/image" Target="../media/image15.png"/><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 Id="rId3"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 Id="rId3" Type="http://schemas.openxmlformats.org/officeDocument/2006/relationships/image" Target="../media/image1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 Id="rId3" Type="http://schemas.openxmlformats.org/officeDocument/2006/relationships/image" Target="../media/image1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 Id="rId3" Type="http://schemas.openxmlformats.org/officeDocument/2006/relationships/image" Target="../media/image10.png"/><Relationship Id="rId4" Type="http://schemas.openxmlformats.org/officeDocument/2006/relationships/hyperlink" Target="https://intellipaat.com/community/368/how-to-interpret-loss-and-accuracy-for-a-machine-learning-model"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xml"/><Relationship Id="rId3" Type="http://schemas.openxmlformats.org/officeDocument/2006/relationships/hyperlink" Target="https://intellipaat.com/community/368/how-to-interpret-loss-and-accuracy-for-a-machine-learning-model" TargetMode="External"/><Relationship Id="rId4" Type="http://schemas.openxmlformats.org/officeDocument/2006/relationships/image" Target="../media/image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xml"/><Relationship Id="rId3" Type="http://schemas.openxmlformats.org/officeDocument/2006/relationships/hyperlink" Target="https://intellipaat.com/community/368/how-to-interpret-loss-and-accuracy-for-a-machine-learning-model" TargetMode="External"/><Relationship Id="rId4" Type="http://schemas.openxmlformats.org/officeDocument/2006/relationships/image" Target="../media/image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3.xml"/><Relationship Id="rId3" Type="http://schemas.openxmlformats.org/officeDocument/2006/relationships/image" Target="../media/image1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7.xml"/><Relationship Id="rId3" Type="http://schemas.openxmlformats.org/officeDocument/2006/relationships/image" Target="../media/image20.png"/><Relationship Id="rId4" Type="http://schemas.openxmlformats.org/officeDocument/2006/relationships/image" Target="../media/image1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8.xml"/><Relationship Id="rId3" Type="http://schemas.openxmlformats.org/officeDocument/2006/relationships/image" Target="../media/image26.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9.xml"/><Relationship Id="rId3" Type="http://schemas.openxmlformats.org/officeDocument/2006/relationships/image" Target="../media/image2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0.xml"/><Relationship Id="rId3" Type="http://schemas.openxmlformats.org/officeDocument/2006/relationships/image" Target="../media/image28.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1.xml"/><Relationship Id="rId3" Type="http://schemas.openxmlformats.org/officeDocument/2006/relationships/image" Target="../media/image24.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2.xml"/><Relationship Id="rId3" Type="http://schemas.openxmlformats.org/officeDocument/2006/relationships/image" Target="../media/image23.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3.xml"/><Relationship Id="rId3" Type="http://schemas.openxmlformats.org/officeDocument/2006/relationships/image" Target="../media/image21.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4.xml"/><Relationship Id="rId3" Type="http://schemas.openxmlformats.org/officeDocument/2006/relationships/image" Target="../media/image27.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6.xml"/><Relationship Id="rId3" Type="http://schemas.openxmlformats.org/officeDocument/2006/relationships/image" Target="../media/image12.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 Id="rId3" Type="http://schemas.openxmlformats.org/officeDocument/2006/relationships/image" Target="../media/image1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22.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5"/>
          <p:cNvSpPr txBox="1"/>
          <p:nvPr>
            <p:ph type="ctrTitle"/>
          </p:nvPr>
        </p:nvSpPr>
        <p:spPr>
          <a:xfrm>
            <a:off x="598100" y="1775222"/>
            <a:ext cx="8222100" cy="83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a:latin typeface="Open Sans SemiBold"/>
                <a:ea typeface="Open Sans SemiBold"/>
                <a:cs typeface="Open Sans SemiBold"/>
                <a:sym typeface="Open Sans SemiBold"/>
              </a:rPr>
              <a:t>DeepNeuron Training</a:t>
            </a:r>
            <a:endParaRPr>
              <a:latin typeface="Open Sans SemiBold"/>
              <a:ea typeface="Open Sans SemiBold"/>
              <a:cs typeface="Open Sans SemiBold"/>
              <a:sym typeface="Open Sans SemiBold"/>
            </a:endParaRPr>
          </a:p>
        </p:txBody>
      </p:sp>
      <p:sp>
        <p:nvSpPr>
          <p:cNvPr id="127" name="Google Shape;127;p25"/>
          <p:cNvSpPr txBox="1"/>
          <p:nvPr>
            <p:ph idx="1" type="subTitle"/>
          </p:nvPr>
        </p:nvSpPr>
        <p:spPr>
          <a:xfrm>
            <a:off x="598088" y="2715913"/>
            <a:ext cx="8222100" cy="43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Open Sans"/>
                <a:ea typeface="Open Sans"/>
                <a:cs typeface="Open Sans"/>
                <a:sym typeface="Open Sans"/>
              </a:rPr>
              <a:t>Introduction to Deep Learning With FastAI</a:t>
            </a:r>
            <a:endParaRPr>
              <a:latin typeface="Open Sans"/>
              <a:ea typeface="Open Sans"/>
              <a:cs typeface="Open Sans"/>
              <a:sym typeface="Open Sans"/>
            </a:endParaRPr>
          </a:p>
        </p:txBody>
      </p:sp>
      <p:pic>
        <p:nvPicPr>
          <p:cNvPr id="128" name="Google Shape;128;p25"/>
          <p:cNvPicPr preferRelativeResize="0"/>
          <p:nvPr/>
        </p:nvPicPr>
        <p:blipFill>
          <a:blip r:embed="rId3">
            <a:alphaModFix/>
          </a:blip>
          <a:stretch>
            <a:fillRect/>
          </a:stretch>
        </p:blipFill>
        <p:spPr>
          <a:xfrm>
            <a:off x="8139600" y="3944050"/>
            <a:ext cx="815248" cy="1067297"/>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34"/>
          <p:cNvSpPr txBox="1"/>
          <p:nvPr>
            <p:ph idx="12" type="sldNum"/>
          </p:nvPr>
        </p:nvSpPr>
        <p:spPr>
          <a:xfrm>
            <a:off x="8536631" y="48035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grpSp>
        <p:nvGrpSpPr>
          <p:cNvPr id="215" name="Google Shape;215;p34"/>
          <p:cNvGrpSpPr/>
          <p:nvPr/>
        </p:nvGrpSpPr>
        <p:grpSpPr>
          <a:xfrm rot="2700000">
            <a:off x="336837" y="-679435"/>
            <a:ext cx="1869079" cy="1869079"/>
            <a:chOff x="1293736" y="1258050"/>
            <a:chExt cx="2547000" cy="2547000"/>
          </a:xfrm>
        </p:grpSpPr>
        <p:sp>
          <p:nvSpPr>
            <p:cNvPr id="216" name="Google Shape;216;p34"/>
            <p:cNvSpPr/>
            <p:nvPr/>
          </p:nvSpPr>
          <p:spPr>
            <a:xfrm rot="2700000">
              <a:off x="2286374" y="1011412"/>
              <a:ext cx="561726" cy="3040276"/>
            </a:xfrm>
            <a:prstGeom prst="roundRect">
              <a:avLst>
                <a:gd fmla="val 50000" name="adj"/>
              </a:avLst>
            </a:prstGeom>
            <a:solidFill>
              <a:srgbClr val="0944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34"/>
            <p:cNvSpPr/>
            <p:nvPr/>
          </p:nvSpPr>
          <p:spPr>
            <a:xfrm rot="-2700000">
              <a:off x="1510773" y="3205343"/>
              <a:ext cx="374201" cy="374201"/>
            </a:xfrm>
            <a:prstGeom prst="ellipse">
              <a:avLst/>
            </a:prstGeom>
            <a:solidFill>
              <a:srgbClr val="FFFFFF"/>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GB" sz="1200">
                  <a:solidFill>
                    <a:srgbClr val="0944A1"/>
                  </a:solidFill>
                  <a:latin typeface="Roboto"/>
                  <a:ea typeface="Roboto"/>
                  <a:cs typeface="Roboto"/>
                  <a:sym typeface="Roboto"/>
                </a:rPr>
                <a:t>1</a:t>
              </a:r>
              <a:endParaRPr b="1" sz="1200">
                <a:solidFill>
                  <a:srgbClr val="0944A1"/>
                </a:solidFill>
                <a:latin typeface="Roboto"/>
                <a:ea typeface="Roboto"/>
                <a:cs typeface="Roboto"/>
                <a:sym typeface="Roboto"/>
              </a:endParaRPr>
            </a:p>
          </p:txBody>
        </p:sp>
        <p:sp>
          <p:nvSpPr>
            <p:cNvPr id="218" name="Google Shape;218;p34"/>
            <p:cNvSpPr txBox="1"/>
            <p:nvPr/>
          </p:nvSpPr>
          <p:spPr>
            <a:xfrm rot="-2700000">
              <a:off x="1501398" y="2241353"/>
              <a:ext cx="2332604" cy="393293"/>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GB" sz="1200">
                  <a:solidFill>
                    <a:srgbClr val="FFFFFF"/>
                  </a:solidFill>
                  <a:latin typeface="Roboto"/>
                  <a:ea typeface="Roboto"/>
                  <a:cs typeface="Roboto"/>
                  <a:sym typeface="Roboto"/>
                </a:rPr>
                <a:t>Dataset</a:t>
              </a:r>
              <a:endParaRPr b="1" sz="800">
                <a:solidFill>
                  <a:srgbClr val="FFFFFF"/>
                </a:solidFill>
                <a:latin typeface="Roboto"/>
                <a:ea typeface="Roboto"/>
                <a:cs typeface="Roboto"/>
                <a:sym typeface="Roboto"/>
              </a:endParaRPr>
            </a:p>
          </p:txBody>
        </p:sp>
      </p:grpSp>
      <p:sp>
        <p:nvSpPr>
          <p:cNvPr id="219" name="Google Shape;219;p34"/>
          <p:cNvSpPr txBox="1"/>
          <p:nvPr/>
        </p:nvSpPr>
        <p:spPr>
          <a:xfrm>
            <a:off x="70525" y="440563"/>
            <a:ext cx="8520600" cy="60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3000">
                <a:solidFill>
                  <a:srgbClr val="2A3990"/>
                </a:solidFill>
                <a:latin typeface="Open Sans SemiBold"/>
                <a:ea typeface="Open Sans SemiBold"/>
                <a:cs typeface="Open Sans SemiBold"/>
                <a:sym typeface="Open Sans SemiBold"/>
              </a:rPr>
              <a:t>Training vs Validation vs Testing for D</a:t>
            </a:r>
            <a:r>
              <a:rPr lang="en-GB" sz="3000">
                <a:solidFill>
                  <a:srgbClr val="2A3990"/>
                </a:solidFill>
                <a:latin typeface="Open Sans SemiBold"/>
                <a:ea typeface="Open Sans SemiBold"/>
                <a:cs typeface="Open Sans SemiBold"/>
                <a:sym typeface="Open Sans SemiBold"/>
              </a:rPr>
              <a:t>atasets</a:t>
            </a:r>
            <a:endParaRPr sz="3000">
              <a:solidFill>
                <a:srgbClr val="2A3990"/>
              </a:solidFill>
              <a:latin typeface="Open Sans SemiBold"/>
              <a:ea typeface="Open Sans SemiBold"/>
              <a:cs typeface="Open Sans SemiBold"/>
              <a:sym typeface="Open Sans SemiBold"/>
            </a:endParaRPr>
          </a:p>
        </p:txBody>
      </p:sp>
      <p:sp>
        <p:nvSpPr>
          <p:cNvPr id="220" name="Google Shape;220;p34"/>
          <p:cNvSpPr txBox="1"/>
          <p:nvPr/>
        </p:nvSpPr>
        <p:spPr>
          <a:xfrm>
            <a:off x="0" y="4832250"/>
            <a:ext cx="5605500" cy="33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200">
                <a:solidFill>
                  <a:srgbClr val="FFFFFF"/>
                </a:solidFill>
                <a:latin typeface="Open Sans"/>
                <a:ea typeface="Open Sans"/>
                <a:cs typeface="Open Sans"/>
                <a:sym typeface="Open Sans"/>
              </a:rPr>
              <a:t>Source: </a:t>
            </a:r>
            <a:r>
              <a:rPr lang="en-GB" sz="1200">
                <a:solidFill>
                  <a:srgbClr val="FFFFFF"/>
                </a:solidFill>
                <a:latin typeface="Open Sans"/>
                <a:ea typeface="Open Sans"/>
                <a:cs typeface="Open Sans"/>
                <a:sym typeface="Open Sans"/>
              </a:rPr>
              <a:t>https://medium.com/@Ana_Caballero_H/</a:t>
            </a:r>
            <a:endParaRPr sz="1200">
              <a:solidFill>
                <a:srgbClr val="FFFFFF"/>
              </a:solidFill>
              <a:latin typeface="Open Sans"/>
              <a:ea typeface="Open Sans"/>
              <a:cs typeface="Open Sans"/>
              <a:sym typeface="Open Sans"/>
            </a:endParaRPr>
          </a:p>
        </p:txBody>
      </p:sp>
      <p:pic>
        <p:nvPicPr>
          <p:cNvPr id="221" name="Google Shape;221;p34"/>
          <p:cNvPicPr preferRelativeResize="0"/>
          <p:nvPr/>
        </p:nvPicPr>
        <p:blipFill>
          <a:blip r:embed="rId3">
            <a:alphaModFix/>
          </a:blip>
          <a:stretch>
            <a:fillRect/>
          </a:stretch>
        </p:blipFill>
        <p:spPr>
          <a:xfrm>
            <a:off x="1831599" y="1271088"/>
            <a:ext cx="4998464" cy="2934812"/>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35"/>
          <p:cNvSpPr txBox="1"/>
          <p:nvPr>
            <p:ph idx="12" type="sldNum"/>
          </p:nvPr>
        </p:nvSpPr>
        <p:spPr>
          <a:xfrm>
            <a:off x="8536631" y="48035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grpSp>
        <p:nvGrpSpPr>
          <p:cNvPr id="227" name="Google Shape;227;p35"/>
          <p:cNvGrpSpPr/>
          <p:nvPr/>
        </p:nvGrpSpPr>
        <p:grpSpPr>
          <a:xfrm rot="2700000">
            <a:off x="336837" y="-679435"/>
            <a:ext cx="1869079" cy="1869079"/>
            <a:chOff x="1293736" y="1258050"/>
            <a:chExt cx="2547000" cy="2547000"/>
          </a:xfrm>
        </p:grpSpPr>
        <p:sp>
          <p:nvSpPr>
            <p:cNvPr id="228" name="Google Shape;228;p35"/>
            <p:cNvSpPr/>
            <p:nvPr/>
          </p:nvSpPr>
          <p:spPr>
            <a:xfrm rot="2700000">
              <a:off x="2286374" y="1011412"/>
              <a:ext cx="561726" cy="3040276"/>
            </a:xfrm>
            <a:prstGeom prst="roundRect">
              <a:avLst>
                <a:gd fmla="val 50000" name="adj"/>
              </a:avLst>
            </a:prstGeom>
            <a:solidFill>
              <a:srgbClr val="0D5D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35"/>
            <p:cNvSpPr/>
            <p:nvPr/>
          </p:nvSpPr>
          <p:spPr>
            <a:xfrm rot="-2700000">
              <a:off x="1510773" y="3205343"/>
              <a:ext cx="374201" cy="374201"/>
            </a:xfrm>
            <a:prstGeom prst="ellipse">
              <a:avLst/>
            </a:prstGeom>
            <a:solidFill>
              <a:srgbClr val="FFFFFF"/>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GB" sz="1200">
                  <a:solidFill>
                    <a:srgbClr val="0944A1"/>
                  </a:solidFill>
                  <a:latin typeface="Roboto"/>
                  <a:ea typeface="Roboto"/>
                  <a:cs typeface="Roboto"/>
                  <a:sym typeface="Roboto"/>
                </a:rPr>
                <a:t>2</a:t>
              </a:r>
              <a:endParaRPr b="1" sz="1200">
                <a:solidFill>
                  <a:srgbClr val="0944A1"/>
                </a:solidFill>
                <a:latin typeface="Roboto"/>
                <a:ea typeface="Roboto"/>
                <a:cs typeface="Roboto"/>
                <a:sym typeface="Roboto"/>
              </a:endParaRPr>
            </a:p>
          </p:txBody>
        </p:sp>
        <p:sp>
          <p:nvSpPr>
            <p:cNvPr id="230" name="Google Shape;230;p35"/>
            <p:cNvSpPr txBox="1"/>
            <p:nvPr/>
          </p:nvSpPr>
          <p:spPr>
            <a:xfrm rot="-2700000">
              <a:off x="1501398" y="2241353"/>
              <a:ext cx="2332604" cy="393293"/>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GB" sz="1200">
                  <a:solidFill>
                    <a:srgbClr val="FFFFFF"/>
                  </a:solidFill>
                  <a:latin typeface="Roboto"/>
                  <a:ea typeface="Roboto"/>
                  <a:cs typeface="Roboto"/>
                  <a:sym typeface="Roboto"/>
                </a:rPr>
                <a:t>Model</a:t>
              </a:r>
              <a:endParaRPr b="1" sz="800">
                <a:solidFill>
                  <a:srgbClr val="FFFFFF"/>
                </a:solidFill>
                <a:latin typeface="Roboto"/>
                <a:ea typeface="Roboto"/>
                <a:cs typeface="Roboto"/>
                <a:sym typeface="Roboto"/>
              </a:endParaRPr>
            </a:p>
          </p:txBody>
        </p:sp>
      </p:grpSp>
      <p:sp>
        <p:nvSpPr>
          <p:cNvPr id="231" name="Google Shape;231;p35"/>
          <p:cNvSpPr txBox="1"/>
          <p:nvPr/>
        </p:nvSpPr>
        <p:spPr>
          <a:xfrm>
            <a:off x="70525" y="440563"/>
            <a:ext cx="8520600" cy="60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3000">
                <a:solidFill>
                  <a:srgbClr val="2A3990"/>
                </a:solidFill>
                <a:latin typeface="Open Sans SemiBold"/>
                <a:ea typeface="Open Sans SemiBold"/>
                <a:cs typeface="Open Sans SemiBold"/>
                <a:sym typeface="Open Sans SemiBold"/>
              </a:rPr>
              <a:t>What is a Neural Net?</a:t>
            </a:r>
            <a:endParaRPr sz="3000">
              <a:solidFill>
                <a:srgbClr val="2A3990"/>
              </a:solidFill>
              <a:latin typeface="Open Sans SemiBold"/>
              <a:ea typeface="Open Sans SemiBold"/>
              <a:cs typeface="Open Sans SemiBold"/>
              <a:sym typeface="Open Sans SemiBold"/>
            </a:endParaRPr>
          </a:p>
        </p:txBody>
      </p:sp>
      <p:sp>
        <p:nvSpPr>
          <p:cNvPr id="232" name="Google Shape;232;p35"/>
          <p:cNvSpPr txBox="1"/>
          <p:nvPr/>
        </p:nvSpPr>
        <p:spPr>
          <a:xfrm>
            <a:off x="0" y="4832250"/>
            <a:ext cx="5089500" cy="33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200">
                <a:solidFill>
                  <a:srgbClr val="FFFFFF"/>
                </a:solidFill>
                <a:latin typeface="Open Sans"/>
                <a:ea typeface="Open Sans"/>
                <a:cs typeface="Open Sans"/>
                <a:sym typeface="Open Sans"/>
              </a:rPr>
              <a:t>Source: https://medium.com/@Ana_Caballero_H/</a:t>
            </a:r>
            <a:endParaRPr sz="1200">
              <a:solidFill>
                <a:srgbClr val="FFFFFF"/>
              </a:solidFill>
              <a:latin typeface="Open Sans"/>
              <a:ea typeface="Open Sans"/>
              <a:cs typeface="Open Sans"/>
              <a:sym typeface="Open Sans"/>
            </a:endParaRPr>
          </a:p>
        </p:txBody>
      </p:sp>
      <p:pic>
        <p:nvPicPr>
          <p:cNvPr id="233" name="Google Shape;233;p35"/>
          <p:cNvPicPr preferRelativeResize="0"/>
          <p:nvPr/>
        </p:nvPicPr>
        <p:blipFill>
          <a:blip r:embed="rId3">
            <a:alphaModFix/>
          </a:blip>
          <a:stretch>
            <a:fillRect/>
          </a:stretch>
        </p:blipFill>
        <p:spPr>
          <a:xfrm>
            <a:off x="1786019" y="1416981"/>
            <a:ext cx="5089600" cy="23095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36"/>
          <p:cNvSpPr txBox="1"/>
          <p:nvPr>
            <p:ph idx="12" type="sldNum"/>
          </p:nvPr>
        </p:nvSpPr>
        <p:spPr>
          <a:xfrm>
            <a:off x="8536631" y="48035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grpSp>
        <p:nvGrpSpPr>
          <p:cNvPr id="239" name="Google Shape;239;p36"/>
          <p:cNvGrpSpPr/>
          <p:nvPr/>
        </p:nvGrpSpPr>
        <p:grpSpPr>
          <a:xfrm rot="2700000">
            <a:off x="336837" y="-679435"/>
            <a:ext cx="1869079" cy="1869079"/>
            <a:chOff x="1293736" y="1258050"/>
            <a:chExt cx="2547000" cy="2547000"/>
          </a:xfrm>
        </p:grpSpPr>
        <p:sp>
          <p:nvSpPr>
            <p:cNvPr id="240" name="Google Shape;240;p36"/>
            <p:cNvSpPr/>
            <p:nvPr/>
          </p:nvSpPr>
          <p:spPr>
            <a:xfrm rot="2700000">
              <a:off x="2286374" y="1011412"/>
              <a:ext cx="561726" cy="3040276"/>
            </a:xfrm>
            <a:prstGeom prst="roundRect">
              <a:avLst>
                <a:gd fmla="val 50000" name="adj"/>
              </a:avLst>
            </a:prstGeom>
            <a:solidFill>
              <a:srgbClr val="0D5D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36"/>
            <p:cNvSpPr/>
            <p:nvPr/>
          </p:nvSpPr>
          <p:spPr>
            <a:xfrm rot="-2700000">
              <a:off x="1510773" y="3205343"/>
              <a:ext cx="374201" cy="374201"/>
            </a:xfrm>
            <a:prstGeom prst="ellipse">
              <a:avLst/>
            </a:prstGeom>
            <a:solidFill>
              <a:srgbClr val="FFFFFF"/>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GB" sz="1200">
                  <a:solidFill>
                    <a:srgbClr val="0944A1"/>
                  </a:solidFill>
                  <a:latin typeface="Roboto"/>
                  <a:ea typeface="Roboto"/>
                  <a:cs typeface="Roboto"/>
                  <a:sym typeface="Roboto"/>
                </a:rPr>
                <a:t>2</a:t>
              </a:r>
              <a:endParaRPr b="1" sz="1200">
                <a:solidFill>
                  <a:srgbClr val="0944A1"/>
                </a:solidFill>
                <a:latin typeface="Roboto"/>
                <a:ea typeface="Roboto"/>
                <a:cs typeface="Roboto"/>
                <a:sym typeface="Roboto"/>
              </a:endParaRPr>
            </a:p>
          </p:txBody>
        </p:sp>
        <p:sp>
          <p:nvSpPr>
            <p:cNvPr id="242" name="Google Shape;242;p36"/>
            <p:cNvSpPr txBox="1"/>
            <p:nvPr/>
          </p:nvSpPr>
          <p:spPr>
            <a:xfrm rot="-2700000">
              <a:off x="1501398" y="2241353"/>
              <a:ext cx="2332604" cy="393293"/>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GB" sz="1200">
                  <a:solidFill>
                    <a:srgbClr val="FFFFFF"/>
                  </a:solidFill>
                  <a:latin typeface="Roboto"/>
                  <a:ea typeface="Roboto"/>
                  <a:cs typeface="Roboto"/>
                  <a:sym typeface="Roboto"/>
                </a:rPr>
                <a:t>Model</a:t>
              </a:r>
              <a:endParaRPr b="1" sz="800">
                <a:solidFill>
                  <a:srgbClr val="FFFFFF"/>
                </a:solidFill>
                <a:latin typeface="Roboto"/>
                <a:ea typeface="Roboto"/>
                <a:cs typeface="Roboto"/>
                <a:sym typeface="Roboto"/>
              </a:endParaRPr>
            </a:p>
          </p:txBody>
        </p:sp>
      </p:grpSp>
      <p:sp>
        <p:nvSpPr>
          <p:cNvPr id="243" name="Google Shape;243;p36"/>
          <p:cNvSpPr txBox="1"/>
          <p:nvPr/>
        </p:nvSpPr>
        <p:spPr>
          <a:xfrm>
            <a:off x="70525" y="440563"/>
            <a:ext cx="8520600" cy="60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3000">
                <a:solidFill>
                  <a:srgbClr val="2A3990"/>
                </a:solidFill>
                <a:latin typeface="Open Sans SemiBold"/>
                <a:ea typeface="Open Sans SemiBold"/>
                <a:cs typeface="Open Sans SemiBold"/>
                <a:sym typeface="Open Sans SemiBold"/>
              </a:rPr>
              <a:t>What is a Perceptron?</a:t>
            </a:r>
            <a:endParaRPr sz="3000">
              <a:solidFill>
                <a:srgbClr val="2A3990"/>
              </a:solidFill>
              <a:latin typeface="Open Sans SemiBold"/>
              <a:ea typeface="Open Sans SemiBold"/>
              <a:cs typeface="Open Sans SemiBold"/>
              <a:sym typeface="Open Sans SemiBold"/>
            </a:endParaRPr>
          </a:p>
        </p:txBody>
      </p:sp>
      <p:sp>
        <p:nvSpPr>
          <p:cNvPr id="244" name="Google Shape;244;p36"/>
          <p:cNvSpPr txBox="1"/>
          <p:nvPr/>
        </p:nvSpPr>
        <p:spPr>
          <a:xfrm>
            <a:off x="0" y="4832250"/>
            <a:ext cx="8890800" cy="33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200">
                <a:solidFill>
                  <a:srgbClr val="FFFFFF"/>
                </a:solidFill>
                <a:latin typeface="Open Sans"/>
                <a:ea typeface="Open Sans"/>
                <a:cs typeface="Open Sans"/>
                <a:sym typeface="Open Sans"/>
              </a:rPr>
              <a:t>Source: https://medium.com/@Ana_Caballero_H/</a:t>
            </a:r>
            <a:endParaRPr sz="1200">
              <a:solidFill>
                <a:srgbClr val="FFFFFF"/>
              </a:solidFill>
              <a:latin typeface="Open Sans"/>
              <a:ea typeface="Open Sans"/>
              <a:cs typeface="Open Sans"/>
              <a:sym typeface="Open Sans"/>
            </a:endParaRPr>
          </a:p>
        </p:txBody>
      </p:sp>
      <p:pic>
        <p:nvPicPr>
          <p:cNvPr id="245" name="Google Shape;245;p36"/>
          <p:cNvPicPr preferRelativeResize="0"/>
          <p:nvPr/>
        </p:nvPicPr>
        <p:blipFill>
          <a:blip r:embed="rId3">
            <a:alphaModFix/>
          </a:blip>
          <a:stretch>
            <a:fillRect/>
          </a:stretch>
        </p:blipFill>
        <p:spPr>
          <a:xfrm>
            <a:off x="2244711" y="1261063"/>
            <a:ext cx="4998465" cy="312403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37"/>
          <p:cNvSpPr txBox="1"/>
          <p:nvPr>
            <p:ph idx="12" type="sldNum"/>
          </p:nvPr>
        </p:nvSpPr>
        <p:spPr>
          <a:xfrm>
            <a:off x="8536631" y="48035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grpSp>
        <p:nvGrpSpPr>
          <p:cNvPr id="251" name="Google Shape;251;p37"/>
          <p:cNvGrpSpPr/>
          <p:nvPr/>
        </p:nvGrpSpPr>
        <p:grpSpPr>
          <a:xfrm rot="2700000">
            <a:off x="336837" y="-679435"/>
            <a:ext cx="1869079" cy="1869079"/>
            <a:chOff x="1293736" y="1258050"/>
            <a:chExt cx="2547000" cy="2547000"/>
          </a:xfrm>
        </p:grpSpPr>
        <p:sp>
          <p:nvSpPr>
            <p:cNvPr id="252" name="Google Shape;252;p37"/>
            <p:cNvSpPr/>
            <p:nvPr/>
          </p:nvSpPr>
          <p:spPr>
            <a:xfrm rot="2700000">
              <a:off x="2286374" y="1011412"/>
              <a:ext cx="561726" cy="3040276"/>
            </a:xfrm>
            <a:prstGeom prst="roundRect">
              <a:avLst>
                <a:gd fmla="val 50000" name="adj"/>
              </a:avLst>
            </a:prstGeom>
            <a:solidFill>
              <a:srgbClr val="0D5D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37"/>
            <p:cNvSpPr/>
            <p:nvPr/>
          </p:nvSpPr>
          <p:spPr>
            <a:xfrm rot="-2700000">
              <a:off x="1510773" y="3205343"/>
              <a:ext cx="374201" cy="374201"/>
            </a:xfrm>
            <a:prstGeom prst="ellipse">
              <a:avLst/>
            </a:prstGeom>
            <a:solidFill>
              <a:srgbClr val="FFFFFF"/>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GB" sz="1200">
                  <a:solidFill>
                    <a:srgbClr val="0944A1"/>
                  </a:solidFill>
                  <a:latin typeface="Roboto"/>
                  <a:ea typeface="Roboto"/>
                  <a:cs typeface="Roboto"/>
                  <a:sym typeface="Roboto"/>
                </a:rPr>
                <a:t>2</a:t>
              </a:r>
              <a:endParaRPr b="1" sz="1200">
                <a:solidFill>
                  <a:srgbClr val="0944A1"/>
                </a:solidFill>
                <a:latin typeface="Roboto"/>
                <a:ea typeface="Roboto"/>
                <a:cs typeface="Roboto"/>
                <a:sym typeface="Roboto"/>
              </a:endParaRPr>
            </a:p>
          </p:txBody>
        </p:sp>
        <p:sp>
          <p:nvSpPr>
            <p:cNvPr id="254" name="Google Shape;254;p37"/>
            <p:cNvSpPr txBox="1"/>
            <p:nvPr/>
          </p:nvSpPr>
          <p:spPr>
            <a:xfrm rot="-2700000">
              <a:off x="1501398" y="2241353"/>
              <a:ext cx="2332604" cy="393293"/>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GB" sz="1200">
                  <a:solidFill>
                    <a:srgbClr val="FFFFFF"/>
                  </a:solidFill>
                  <a:latin typeface="Roboto"/>
                  <a:ea typeface="Roboto"/>
                  <a:cs typeface="Roboto"/>
                  <a:sym typeface="Roboto"/>
                </a:rPr>
                <a:t>Model</a:t>
              </a:r>
              <a:endParaRPr b="1" sz="800">
                <a:solidFill>
                  <a:srgbClr val="FFFFFF"/>
                </a:solidFill>
                <a:latin typeface="Roboto"/>
                <a:ea typeface="Roboto"/>
                <a:cs typeface="Roboto"/>
                <a:sym typeface="Roboto"/>
              </a:endParaRPr>
            </a:p>
          </p:txBody>
        </p:sp>
      </p:grpSp>
      <p:sp>
        <p:nvSpPr>
          <p:cNvPr id="255" name="Google Shape;255;p37"/>
          <p:cNvSpPr txBox="1"/>
          <p:nvPr/>
        </p:nvSpPr>
        <p:spPr>
          <a:xfrm>
            <a:off x="70525" y="440563"/>
            <a:ext cx="8520600" cy="60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3000">
                <a:solidFill>
                  <a:srgbClr val="2A3990"/>
                </a:solidFill>
                <a:latin typeface="Open Sans SemiBold"/>
                <a:ea typeface="Open Sans SemiBold"/>
                <a:cs typeface="Open Sans SemiBold"/>
                <a:sym typeface="Open Sans SemiBold"/>
              </a:rPr>
              <a:t>What is a Perceptron?</a:t>
            </a:r>
            <a:endParaRPr sz="3000">
              <a:solidFill>
                <a:srgbClr val="2A3990"/>
              </a:solidFill>
              <a:latin typeface="Open Sans SemiBold"/>
              <a:ea typeface="Open Sans SemiBold"/>
              <a:cs typeface="Open Sans SemiBold"/>
              <a:sym typeface="Open Sans SemiBold"/>
            </a:endParaRPr>
          </a:p>
        </p:txBody>
      </p:sp>
      <p:sp>
        <p:nvSpPr>
          <p:cNvPr id="256" name="Google Shape;256;p37"/>
          <p:cNvSpPr txBox="1"/>
          <p:nvPr/>
        </p:nvSpPr>
        <p:spPr>
          <a:xfrm>
            <a:off x="0" y="4832250"/>
            <a:ext cx="8685600" cy="33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200">
                <a:solidFill>
                  <a:srgbClr val="FFFFFF"/>
                </a:solidFill>
                <a:latin typeface="Open Sans"/>
                <a:ea typeface="Open Sans"/>
                <a:cs typeface="Open Sans"/>
                <a:sym typeface="Open Sans"/>
              </a:rPr>
              <a:t>Source: https://medium.com/@Ana_Caballero_H</a:t>
            </a:r>
            <a:endParaRPr sz="1200">
              <a:solidFill>
                <a:srgbClr val="FFFFFF"/>
              </a:solidFill>
              <a:latin typeface="Open Sans"/>
              <a:ea typeface="Open Sans"/>
              <a:cs typeface="Open Sans"/>
              <a:sym typeface="Open Sans"/>
            </a:endParaRPr>
          </a:p>
        </p:txBody>
      </p:sp>
      <p:pic>
        <p:nvPicPr>
          <p:cNvPr id="257" name="Google Shape;257;p37"/>
          <p:cNvPicPr preferRelativeResize="0"/>
          <p:nvPr/>
        </p:nvPicPr>
        <p:blipFill>
          <a:blip r:embed="rId3">
            <a:alphaModFix/>
          </a:blip>
          <a:stretch>
            <a:fillRect/>
          </a:stretch>
        </p:blipFill>
        <p:spPr>
          <a:xfrm>
            <a:off x="464100" y="1017800"/>
            <a:ext cx="8221436" cy="363339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38"/>
          <p:cNvSpPr txBox="1"/>
          <p:nvPr>
            <p:ph type="title"/>
          </p:nvPr>
        </p:nvSpPr>
        <p:spPr>
          <a:xfrm>
            <a:off x="311700" y="34805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Building the Neural Net</a:t>
            </a:r>
            <a:endParaRPr/>
          </a:p>
        </p:txBody>
      </p:sp>
      <p:sp>
        <p:nvSpPr>
          <p:cNvPr id="263" name="Google Shape;263;p38"/>
          <p:cNvSpPr txBox="1"/>
          <p:nvPr>
            <p:ph idx="12" type="sldNum"/>
          </p:nvPr>
        </p:nvSpPr>
        <p:spPr>
          <a:xfrm>
            <a:off x="8536631" y="48035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264" name="Google Shape;264;p38"/>
          <p:cNvSpPr txBox="1"/>
          <p:nvPr/>
        </p:nvSpPr>
        <p:spPr>
          <a:xfrm>
            <a:off x="0" y="4832250"/>
            <a:ext cx="4015200" cy="33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200">
                <a:solidFill>
                  <a:srgbClr val="FFFFFF"/>
                </a:solidFill>
                <a:latin typeface="Open Sans"/>
                <a:ea typeface="Open Sans"/>
                <a:cs typeface="Open Sans"/>
                <a:sym typeface="Open Sans"/>
              </a:rPr>
              <a:t>© MIT 6.S191: Introduction to Deep Learning </a:t>
            </a:r>
            <a:endParaRPr sz="1200">
              <a:solidFill>
                <a:srgbClr val="FFFFFF"/>
              </a:solidFill>
              <a:latin typeface="Open Sans"/>
              <a:ea typeface="Open Sans"/>
              <a:cs typeface="Open Sans"/>
              <a:sym typeface="Open Sans"/>
            </a:endParaRPr>
          </a:p>
        </p:txBody>
      </p:sp>
      <p:pic>
        <p:nvPicPr>
          <p:cNvPr id="265" name="Google Shape;265;p38"/>
          <p:cNvPicPr preferRelativeResize="0"/>
          <p:nvPr/>
        </p:nvPicPr>
        <p:blipFill>
          <a:blip r:embed="rId3">
            <a:alphaModFix/>
          </a:blip>
          <a:stretch>
            <a:fillRect/>
          </a:stretch>
        </p:blipFill>
        <p:spPr>
          <a:xfrm>
            <a:off x="311700" y="865400"/>
            <a:ext cx="3696000" cy="2108900"/>
          </a:xfrm>
          <a:prstGeom prst="rect">
            <a:avLst/>
          </a:prstGeom>
          <a:noFill/>
          <a:ln>
            <a:noFill/>
          </a:ln>
        </p:spPr>
      </p:pic>
      <p:pic>
        <p:nvPicPr>
          <p:cNvPr id="266" name="Google Shape;266;p38"/>
          <p:cNvPicPr preferRelativeResize="0"/>
          <p:nvPr/>
        </p:nvPicPr>
        <p:blipFill>
          <a:blip r:embed="rId4">
            <a:alphaModFix/>
          </a:blip>
          <a:stretch>
            <a:fillRect/>
          </a:stretch>
        </p:blipFill>
        <p:spPr>
          <a:xfrm>
            <a:off x="4177620" y="1716475"/>
            <a:ext cx="4359006" cy="2876550"/>
          </a:xfrm>
          <a:prstGeom prst="rect">
            <a:avLst/>
          </a:prstGeom>
          <a:noFill/>
          <a:ln>
            <a:noFill/>
          </a:ln>
        </p:spPr>
      </p:pic>
      <p:sp>
        <p:nvSpPr>
          <p:cNvPr id="267" name="Google Shape;267;p38"/>
          <p:cNvSpPr txBox="1"/>
          <p:nvPr/>
        </p:nvSpPr>
        <p:spPr>
          <a:xfrm>
            <a:off x="311700" y="2973125"/>
            <a:ext cx="3047400" cy="53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Roboto"/>
                <a:ea typeface="Roboto"/>
                <a:cs typeface="Roboto"/>
                <a:sym typeface="Roboto"/>
              </a:rPr>
              <a:t>Multiple perceptrons creates a ‘Dense layer’</a:t>
            </a:r>
            <a:endParaRPr>
              <a:latin typeface="Roboto"/>
              <a:ea typeface="Roboto"/>
              <a:cs typeface="Roboto"/>
              <a:sym typeface="Roboto"/>
            </a:endParaRPr>
          </a:p>
        </p:txBody>
      </p:sp>
      <p:sp>
        <p:nvSpPr>
          <p:cNvPr id="268" name="Google Shape;268;p38"/>
          <p:cNvSpPr txBox="1"/>
          <p:nvPr/>
        </p:nvSpPr>
        <p:spPr>
          <a:xfrm>
            <a:off x="4443025" y="1151575"/>
            <a:ext cx="3493500" cy="56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Roboto"/>
                <a:ea typeface="Roboto"/>
                <a:cs typeface="Roboto"/>
                <a:sym typeface="Roboto"/>
              </a:rPr>
              <a:t>Single layer Neural Network</a:t>
            </a:r>
            <a:endParaRPr>
              <a:latin typeface="Roboto"/>
              <a:ea typeface="Roboto"/>
              <a:cs typeface="Roboto"/>
              <a:sym typeface="Roboto"/>
            </a:endParaRPr>
          </a:p>
        </p:txBody>
      </p:sp>
      <p:grpSp>
        <p:nvGrpSpPr>
          <p:cNvPr id="269" name="Google Shape;269;p38"/>
          <p:cNvGrpSpPr/>
          <p:nvPr/>
        </p:nvGrpSpPr>
        <p:grpSpPr>
          <a:xfrm rot="2700000">
            <a:off x="336837" y="-679435"/>
            <a:ext cx="1869079" cy="1869079"/>
            <a:chOff x="1293736" y="1258050"/>
            <a:chExt cx="2547000" cy="2547000"/>
          </a:xfrm>
        </p:grpSpPr>
        <p:sp>
          <p:nvSpPr>
            <p:cNvPr id="270" name="Google Shape;270;p38"/>
            <p:cNvSpPr/>
            <p:nvPr/>
          </p:nvSpPr>
          <p:spPr>
            <a:xfrm rot="2700000">
              <a:off x="2286374" y="1011412"/>
              <a:ext cx="561726" cy="3040276"/>
            </a:xfrm>
            <a:prstGeom prst="roundRect">
              <a:avLst>
                <a:gd fmla="val 50000" name="adj"/>
              </a:avLst>
            </a:prstGeom>
            <a:solidFill>
              <a:srgbClr val="0D5D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8"/>
            <p:cNvSpPr/>
            <p:nvPr/>
          </p:nvSpPr>
          <p:spPr>
            <a:xfrm rot="-2700000">
              <a:off x="1510773" y="3205343"/>
              <a:ext cx="374201" cy="374201"/>
            </a:xfrm>
            <a:prstGeom prst="ellipse">
              <a:avLst/>
            </a:prstGeom>
            <a:solidFill>
              <a:srgbClr val="FFFFFF"/>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GB" sz="1200">
                  <a:solidFill>
                    <a:srgbClr val="0944A1"/>
                  </a:solidFill>
                  <a:latin typeface="Roboto"/>
                  <a:ea typeface="Roboto"/>
                  <a:cs typeface="Roboto"/>
                  <a:sym typeface="Roboto"/>
                </a:rPr>
                <a:t>2</a:t>
              </a:r>
              <a:endParaRPr b="1" sz="1200">
                <a:solidFill>
                  <a:srgbClr val="0944A1"/>
                </a:solidFill>
                <a:latin typeface="Roboto"/>
                <a:ea typeface="Roboto"/>
                <a:cs typeface="Roboto"/>
                <a:sym typeface="Roboto"/>
              </a:endParaRPr>
            </a:p>
          </p:txBody>
        </p:sp>
        <p:sp>
          <p:nvSpPr>
            <p:cNvPr id="272" name="Google Shape;272;p38"/>
            <p:cNvSpPr txBox="1"/>
            <p:nvPr/>
          </p:nvSpPr>
          <p:spPr>
            <a:xfrm rot="-2700000">
              <a:off x="1501398" y="2241353"/>
              <a:ext cx="2332604" cy="393293"/>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GB" sz="1200">
                  <a:solidFill>
                    <a:srgbClr val="FFFFFF"/>
                  </a:solidFill>
                  <a:latin typeface="Roboto"/>
                  <a:ea typeface="Roboto"/>
                  <a:cs typeface="Roboto"/>
                  <a:sym typeface="Roboto"/>
                </a:rPr>
                <a:t>Model</a:t>
              </a:r>
              <a:endParaRPr b="1" sz="800">
                <a:solidFill>
                  <a:srgbClr val="FFFFFF"/>
                </a:solidFill>
                <a:latin typeface="Roboto"/>
                <a:ea typeface="Roboto"/>
                <a:cs typeface="Roboto"/>
                <a:sym typeface="Roboto"/>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39"/>
          <p:cNvSpPr txBox="1"/>
          <p:nvPr>
            <p:ph type="title"/>
          </p:nvPr>
        </p:nvSpPr>
        <p:spPr>
          <a:xfrm>
            <a:off x="311700" y="57665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Loss Function</a:t>
            </a:r>
            <a:endParaRPr/>
          </a:p>
        </p:txBody>
      </p:sp>
      <p:sp>
        <p:nvSpPr>
          <p:cNvPr id="278" name="Google Shape;278;p39"/>
          <p:cNvSpPr txBox="1"/>
          <p:nvPr>
            <p:ph idx="12" type="sldNum"/>
          </p:nvPr>
        </p:nvSpPr>
        <p:spPr>
          <a:xfrm>
            <a:off x="8536631" y="48035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grpSp>
        <p:nvGrpSpPr>
          <p:cNvPr id="279" name="Google Shape;279;p39"/>
          <p:cNvGrpSpPr/>
          <p:nvPr/>
        </p:nvGrpSpPr>
        <p:grpSpPr>
          <a:xfrm rot="2700000">
            <a:off x="336837" y="-679435"/>
            <a:ext cx="1869079" cy="1869079"/>
            <a:chOff x="1293736" y="1258050"/>
            <a:chExt cx="2547000" cy="2547000"/>
          </a:xfrm>
        </p:grpSpPr>
        <p:sp>
          <p:nvSpPr>
            <p:cNvPr id="280" name="Google Shape;280;p39"/>
            <p:cNvSpPr/>
            <p:nvPr/>
          </p:nvSpPr>
          <p:spPr>
            <a:xfrm rot="2700000">
              <a:off x="2286374" y="1011412"/>
              <a:ext cx="561726" cy="3040276"/>
            </a:xfrm>
            <a:prstGeom prst="roundRect">
              <a:avLst>
                <a:gd fmla="val 50000" name="adj"/>
              </a:avLst>
            </a:prstGeom>
            <a:solidFill>
              <a:srgbClr val="0D5D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39"/>
            <p:cNvSpPr/>
            <p:nvPr/>
          </p:nvSpPr>
          <p:spPr>
            <a:xfrm rot="-2700000">
              <a:off x="1510773" y="3205343"/>
              <a:ext cx="374201" cy="374201"/>
            </a:xfrm>
            <a:prstGeom prst="ellipse">
              <a:avLst/>
            </a:prstGeom>
            <a:solidFill>
              <a:srgbClr val="FFFFFF"/>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GB" sz="1200">
                  <a:solidFill>
                    <a:srgbClr val="0944A1"/>
                  </a:solidFill>
                  <a:latin typeface="Roboto"/>
                  <a:ea typeface="Roboto"/>
                  <a:cs typeface="Roboto"/>
                  <a:sym typeface="Roboto"/>
                </a:rPr>
                <a:t>2</a:t>
              </a:r>
              <a:endParaRPr b="1" sz="1200">
                <a:solidFill>
                  <a:srgbClr val="0944A1"/>
                </a:solidFill>
                <a:latin typeface="Roboto"/>
                <a:ea typeface="Roboto"/>
                <a:cs typeface="Roboto"/>
                <a:sym typeface="Roboto"/>
              </a:endParaRPr>
            </a:p>
          </p:txBody>
        </p:sp>
        <p:sp>
          <p:nvSpPr>
            <p:cNvPr id="282" name="Google Shape;282;p39"/>
            <p:cNvSpPr txBox="1"/>
            <p:nvPr/>
          </p:nvSpPr>
          <p:spPr>
            <a:xfrm rot="-2700000">
              <a:off x="1501398" y="2241353"/>
              <a:ext cx="2332604" cy="393293"/>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GB" sz="1200">
                  <a:solidFill>
                    <a:srgbClr val="FFFFFF"/>
                  </a:solidFill>
                  <a:latin typeface="Roboto"/>
                  <a:ea typeface="Roboto"/>
                  <a:cs typeface="Roboto"/>
                  <a:sym typeface="Roboto"/>
                </a:rPr>
                <a:t>Model</a:t>
              </a:r>
              <a:endParaRPr b="1" sz="800">
                <a:solidFill>
                  <a:srgbClr val="FFFFFF"/>
                </a:solidFill>
                <a:latin typeface="Roboto"/>
                <a:ea typeface="Roboto"/>
                <a:cs typeface="Roboto"/>
                <a:sym typeface="Roboto"/>
              </a:endParaRPr>
            </a:p>
          </p:txBody>
        </p:sp>
      </p:grpSp>
      <p:sp>
        <p:nvSpPr>
          <p:cNvPr id="283" name="Google Shape;283;p39"/>
          <p:cNvSpPr txBox="1"/>
          <p:nvPr/>
        </p:nvSpPr>
        <p:spPr>
          <a:xfrm>
            <a:off x="428625" y="1114425"/>
            <a:ext cx="45339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Roboto"/>
                <a:ea typeface="Roboto"/>
                <a:cs typeface="Roboto"/>
                <a:sym typeface="Roboto"/>
              </a:rPr>
              <a:t>Also known as cost or loss functions</a:t>
            </a:r>
            <a:endParaRPr>
              <a:latin typeface="Roboto"/>
              <a:ea typeface="Roboto"/>
              <a:cs typeface="Roboto"/>
              <a:sym typeface="Roboto"/>
            </a:endParaRPr>
          </a:p>
        </p:txBody>
      </p:sp>
      <p:sp>
        <p:nvSpPr>
          <p:cNvPr id="284" name="Google Shape;284;p39"/>
          <p:cNvSpPr txBox="1"/>
          <p:nvPr/>
        </p:nvSpPr>
        <p:spPr>
          <a:xfrm>
            <a:off x="486500" y="1576750"/>
            <a:ext cx="5219700" cy="3936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Roboto"/>
              <a:buChar char="●"/>
            </a:pPr>
            <a:r>
              <a:rPr lang="en-GB">
                <a:latin typeface="Roboto"/>
                <a:ea typeface="Roboto"/>
                <a:cs typeface="Roboto"/>
                <a:sym typeface="Roboto"/>
              </a:rPr>
              <a:t>Used to evaluate a candidate solution.</a:t>
            </a:r>
            <a:endParaRPr>
              <a:latin typeface="Roboto"/>
              <a:ea typeface="Roboto"/>
              <a:cs typeface="Roboto"/>
              <a:sym typeface="Roboto"/>
            </a:endParaRPr>
          </a:p>
          <a:p>
            <a:pPr indent="-317500" lvl="0" marL="457200" rtl="0" algn="l">
              <a:spcBef>
                <a:spcPts val="0"/>
              </a:spcBef>
              <a:spcAft>
                <a:spcPts val="0"/>
              </a:spcAft>
              <a:buSzPts val="1400"/>
              <a:buFont typeface="Roboto"/>
              <a:buChar char="●"/>
            </a:pPr>
            <a:r>
              <a:rPr lang="en-GB">
                <a:latin typeface="Roboto"/>
                <a:ea typeface="Roboto"/>
                <a:cs typeface="Roboto"/>
                <a:sym typeface="Roboto"/>
              </a:rPr>
              <a:t>The function in which we aim to minimise in order to reduce the error in our model. </a:t>
            </a:r>
            <a:endParaRPr>
              <a:latin typeface="Roboto"/>
              <a:ea typeface="Roboto"/>
              <a:cs typeface="Roboto"/>
              <a:sym typeface="Roboto"/>
            </a:endParaRPr>
          </a:p>
        </p:txBody>
      </p:sp>
      <p:pic>
        <p:nvPicPr>
          <p:cNvPr id="285" name="Google Shape;285;p39"/>
          <p:cNvPicPr preferRelativeResize="0"/>
          <p:nvPr/>
        </p:nvPicPr>
        <p:blipFill>
          <a:blip r:embed="rId3">
            <a:alphaModFix/>
          </a:blip>
          <a:stretch>
            <a:fillRect/>
          </a:stretch>
        </p:blipFill>
        <p:spPr>
          <a:xfrm>
            <a:off x="1968075" y="2301425"/>
            <a:ext cx="5967397" cy="24289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40"/>
          <p:cNvSpPr txBox="1"/>
          <p:nvPr>
            <p:ph type="title"/>
          </p:nvPr>
        </p:nvSpPr>
        <p:spPr>
          <a:xfrm>
            <a:off x="311700" y="34805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How can we </a:t>
            </a:r>
            <a:r>
              <a:rPr lang="en-GB"/>
              <a:t>o</a:t>
            </a:r>
            <a:r>
              <a:rPr lang="en-GB"/>
              <a:t>ptimise this loss function?</a:t>
            </a:r>
            <a:endParaRPr/>
          </a:p>
        </p:txBody>
      </p:sp>
      <p:sp>
        <p:nvSpPr>
          <p:cNvPr id="291" name="Google Shape;291;p40"/>
          <p:cNvSpPr txBox="1"/>
          <p:nvPr>
            <p:ph idx="12" type="sldNum"/>
          </p:nvPr>
        </p:nvSpPr>
        <p:spPr>
          <a:xfrm>
            <a:off x="8536631" y="48035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grpSp>
        <p:nvGrpSpPr>
          <p:cNvPr id="292" name="Google Shape;292;p40"/>
          <p:cNvGrpSpPr/>
          <p:nvPr/>
        </p:nvGrpSpPr>
        <p:grpSpPr>
          <a:xfrm rot="2700000">
            <a:off x="336837" y="-679435"/>
            <a:ext cx="1869079" cy="1869079"/>
            <a:chOff x="1293736" y="1258050"/>
            <a:chExt cx="2547000" cy="2547000"/>
          </a:xfrm>
        </p:grpSpPr>
        <p:sp>
          <p:nvSpPr>
            <p:cNvPr id="293" name="Google Shape;293;p40"/>
            <p:cNvSpPr/>
            <p:nvPr/>
          </p:nvSpPr>
          <p:spPr>
            <a:xfrm rot="2700000">
              <a:off x="2286374" y="1011412"/>
              <a:ext cx="561726" cy="3040276"/>
            </a:xfrm>
            <a:prstGeom prst="roundRect">
              <a:avLst>
                <a:gd fmla="val 50000" name="adj"/>
              </a:avLst>
            </a:prstGeom>
            <a:solidFill>
              <a:srgbClr val="307B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40"/>
            <p:cNvSpPr/>
            <p:nvPr/>
          </p:nvSpPr>
          <p:spPr>
            <a:xfrm rot="-2700000">
              <a:off x="1510773" y="3205343"/>
              <a:ext cx="374201" cy="374201"/>
            </a:xfrm>
            <a:prstGeom prst="ellipse">
              <a:avLst/>
            </a:prstGeom>
            <a:solidFill>
              <a:srgbClr val="FFFFFF"/>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GB" sz="1200">
                  <a:solidFill>
                    <a:srgbClr val="0944A1"/>
                  </a:solidFill>
                  <a:latin typeface="Roboto"/>
                  <a:ea typeface="Roboto"/>
                  <a:cs typeface="Roboto"/>
                  <a:sym typeface="Roboto"/>
                </a:rPr>
                <a:t>3</a:t>
              </a:r>
              <a:endParaRPr b="1" sz="1200">
                <a:solidFill>
                  <a:srgbClr val="0944A1"/>
                </a:solidFill>
                <a:latin typeface="Roboto"/>
                <a:ea typeface="Roboto"/>
                <a:cs typeface="Roboto"/>
                <a:sym typeface="Roboto"/>
              </a:endParaRPr>
            </a:p>
          </p:txBody>
        </p:sp>
        <p:sp>
          <p:nvSpPr>
            <p:cNvPr id="295" name="Google Shape;295;p40"/>
            <p:cNvSpPr txBox="1"/>
            <p:nvPr/>
          </p:nvSpPr>
          <p:spPr>
            <a:xfrm rot="-2700000">
              <a:off x="1501398" y="2241353"/>
              <a:ext cx="2332604" cy="393293"/>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GB" sz="1200">
                  <a:solidFill>
                    <a:srgbClr val="FFFFFF"/>
                  </a:solidFill>
                  <a:latin typeface="Roboto"/>
                  <a:ea typeface="Roboto"/>
                  <a:cs typeface="Roboto"/>
                  <a:sym typeface="Roboto"/>
                </a:rPr>
                <a:t>Training</a:t>
              </a:r>
              <a:endParaRPr b="1" sz="800">
                <a:solidFill>
                  <a:srgbClr val="FFFFFF"/>
                </a:solidFill>
                <a:latin typeface="Roboto"/>
                <a:ea typeface="Roboto"/>
                <a:cs typeface="Roboto"/>
                <a:sym typeface="Roboto"/>
              </a:endParaRPr>
            </a:p>
          </p:txBody>
        </p:sp>
      </p:grpSp>
      <p:sp>
        <p:nvSpPr>
          <p:cNvPr id="296" name="Google Shape;296;p40"/>
          <p:cNvSpPr txBox="1"/>
          <p:nvPr/>
        </p:nvSpPr>
        <p:spPr>
          <a:xfrm>
            <a:off x="432075" y="1075175"/>
            <a:ext cx="3818400" cy="216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Open Sans"/>
                <a:ea typeface="Open Sans"/>
                <a:cs typeface="Open Sans"/>
                <a:sym typeface="Open Sans"/>
              </a:rPr>
              <a:t>Common Optimisation Methods:</a:t>
            </a:r>
            <a:endParaRPr>
              <a:latin typeface="Open Sans"/>
              <a:ea typeface="Open Sans"/>
              <a:cs typeface="Open Sans"/>
              <a:sym typeface="Open Sans"/>
            </a:endParaRPr>
          </a:p>
          <a:p>
            <a:pPr indent="0" lvl="0" marL="0" rtl="0" algn="l">
              <a:spcBef>
                <a:spcPts val="0"/>
              </a:spcBef>
              <a:spcAft>
                <a:spcPts val="0"/>
              </a:spcAft>
              <a:buNone/>
            </a:pPr>
            <a:r>
              <a:t/>
            </a:r>
            <a:endParaRPr>
              <a:latin typeface="Open Sans"/>
              <a:ea typeface="Open Sans"/>
              <a:cs typeface="Open Sans"/>
              <a:sym typeface="Open Sans"/>
            </a:endParaRPr>
          </a:p>
          <a:p>
            <a:pPr indent="-317500" lvl="0" marL="457200" rtl="0" algn="l">
              <a:spcBef>
                <a:spcPts val="0"/>
              </a:spcBef>
              <a:spcAft>
                <a:spcPts val="0"/>
              </a:spcAft>
              <a:buSzPts val="1400"/>
              <a:buFont typeface="Open Sans"/>
              <a:buChar char="●"/>
            </a:pPr>
            <a:r>
              <a:rPr lang="en-GB">
                <a:latin typeface="Open Sans"/>
                <a:ea typeface="Open Sans"/>
                <a:cs typeface="Open Sans"/>
                <a:sym typeface="Open Sans"/>
              </a:rPr>
              <a:t>Gradient Descent</a:t>
            </a:r>
            <a:endParaRPr>
              <a:latin typeface="Open Sans"/>
              <a:ea typeface="Open Sans"/>
              <a:cs typeface="Open Sans"/>
              <a:sym typeface="Open Sans"/>
            </a:endParaRPr>
          </a:p>
          <a:p>
            <a:pPr indent="-317500" lvl="0" marL="457200" rtl="0" algn="l">
              <a:spcBef>
                <a:spcPts val="0"/>
              </a:spcBef>
              <a:spcAft>
                <a:spcPts val="0"/>
              </a:spcAft>
              <a:buSzPts val="1400"/>
              <a:buFont typeface="Open Sans"/>
              <a:buChar char="●"/>
            </a:pPr>
            <a:r>
              <a:rPr lang="en-GB">
                <a:latin typeface="Open Sans"/>
                <a:ea typeface="Open Sans"/>
                <a:cs typeface="Open Sans"/>
                <a:sym typeface="Open Sans"/>
              </a:rPr>
              <a:t>Stochastic Gradient Descent</a:t>
            </a:r>
            <a:endParaRPr>
              <a:latin typeface="Open Sans"/>
              <a:ea typeface="Open Sans"/>
              <a:cs typeface="Open Sans"/>
              <a:sym typeface="Open Sans"/>
            </a:endParaRPr>
          </a:p>
          <a:p>
            <a:pPr indent="-317500" lvl="0" marL="457200" rtl="0" algn="l">
              <a:spcBef>
                <a:spcPts val="0"/>
              </a:spcBef>
              <a:spcAft>
                <a:spcPts val="0"/>
              </a:spcAft>
              <a:buSzPts val="1400"/>
              <a:buFont typeface="Open Sans"/>
              <a:buChar char="●"/>
            </a:pPr>
            <a:r>
              <a:rPr lang="en-GB">
                <a:latin typeface="Open Sans"/>
                <a:ea typeface="Open Sans"/>
                <a:cs typeface="Open Sans"/>
                <a:sym typeface="Open Sans"/>
              </a:rPr>
              <a:t>Adaptive Learning Rate Method</a:t>
            </a:r>
            <a:endParaRPr>
              <a:latin typeface="Open Sans"/>
              <a:ea typeface="Open Sans"/>
              <a:cs typeface="Open Sans"/>
              <a:sym typeface="Open Sans"/>
            </a:endParaRPr>
          </a:p>
          <a:p>
            <a:pPr indent="-317500" lvl="0" marL="457200" rtl="0" algn="l">
              <a:spcBef>
                <a:spcPts val="0"/>
              </a:spcBef>
              <a:spcAft>
                <a:spcPts val="0"/>
              </a:spcAft>
              <a:buSzPts val="1400"/>
              <a:buFont typeface="Open Sans"/>
              <a:buChar char="●"/>
            </a:pPr>
            <a:r>
              <a:rPr lang="en-GB">
                <a:latin typeface="Open Sans"/>
                <a:ea typeface="Open Sans"/>
                <a:cs typeface="Open Sans"/>
                <a:sym typeface="Open Sans"/>
              </a:rPr>
              <a:t>Conjugate Gradient Method</a:t>
            </a:r>
            <a:endParaRPr>
              <a:latin typeface="Open Sans"/>
              <a:ea typeface="Open Sans"/>
              <a:cs typeface="Open Sans"/>
              <a:sym typeface="Open Sans"/>
            </a:endParaRPr>
          </a:p>
          <a:p>
            <a:pPr indent="-317500" lvl="0" marL="457200" rtl="0" algn="l">
              <a:spcBef>
                <a:spcPts val="0"/>
              </a:spcBef>
              <a:spcAft>
                <a:spcPts val="0"/>
              </a:spcAft>
              <a:buSzPts val="1400"/>
              <a:buFont typeface="Open Sans"/>
              <a:buChar char="●"/>
            </a:pPr>
            <a:r>
              <a:rPr lang="en-GB">
                <a:latin typeface="Open Sans"/>
                <a:ea typeface="Open Sans"/>
                <a:cs typeface="Open Sans"/>
                <a:sym typeface="Open Sans"/>
              </a:rPr>
              <a:t>Derivative - Free Optimisation</a:t>
            </a:r>
            <a:endParaRPr>
              <a:latin typeface="Open Sans"/>
              <a:ea typeface="Open Sans"/>
              <a:cs typeface="Open Sans"/>
              <a:sym typeface="Open Sans"/>
            </a:endParaRPr>
          </a:p>
          <a:p>
            <a:pPr indent="-317500" lvl="0" marL="457200" rtl="0" algn="l">
              <a:spcBef>
                <a:spcPts val="0"/>
              </a:spcBef>
              <a:spcAft>
                <a:spcPts val="0"/>
              </a:spcAft>
              <a:buSzPts val="1400"/>
              <a:buFont typeface="Open Sans"/>
              <a:buChar char="●"/>
            </a:pPr>
            <a:r>
              <a:rPr lang="en-GB">
                <a:latin typeface="Open Sans"/>
                <a:ea typeface="Open Sans"/>
                <a:cs typeface="Open Sans"/>
                <a:sym typeface="Open Sans"/>
              </a:rPr>
              <a:t>Zeroth Order Optimisation</a:t>
            </a:r>
            <a:endParaRPr>
              <a:latin typeface="Open Sans"/>
              <a:ea typeface="Open Sans"/>
              <a:cs typeface="Open Sans"/>
              <a:sym typeface="Open Sans"/>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41"/>
          <p:cNvSpPr txBox="1"/>
          <p:nvPr>
            <p:ph type="title"/>
          </p:nvPr>
        </p:nvSpPr>
        <p:spPr>
          <a:xfrm>
            <a:off x="311700" y="39095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Gradient Descent</a:t>
            </a:r>
            <a:endParaRPr/>
          </a:p>
        </p:txBody>
      </p:sp>
      <p:sp>
        <p:nvSpPr>
          <p:cNvPr id="302" name="Google Shape;302;p41"/>
          <p:cNvSpPr txBox="1"/>
          <p:nvPr>
            <p:ph idx="12" type="sldNum"/>
          </p:nvPr>
        </p:nvSpPr>
        <p:spPr>
          <a:xfrm>
            <a:off x="8536631" y="48035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303" name="Google Shape;303;p41"/>
          <p:cNvSpPr txBox="1"/>
          <p:nvPr/>
        </p:nvSpPr>
        <p:spPr>
          <a:xfrm>
            <a:off x="0" y="4832250"/>
            <a:ext cx="4015200" cy="33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200">
                <a:solidFill>
                  <a:srgbClr val="FFFFFF"/>
                </a:solidFill>
                <a:latin typeface="Open Sans"/>
                <a:ea typeface="Open Sans"/>
                <a:cs typeface="Open Sans"/>
                <a:sym typeface="Open Sans"/>
              </a:rPr>
              <a:t>© MIT 6.S191: Introduction to Deep Learning </a:t>
            </a:r>
            <a:endParaRPr sz="1200">
              <a:solidFill>
                <a:srgbClr val="FFFFFF"/>
              </a:solidFill>
              <a:latin typeface="Open Sans"/>
              <a:ea typeface="Open Sans"/>
              <a:cs typeface="Open Sans"/>
              <a:sym typeface="Open Sans"/>
            </a:endParaRPr>
          </a:p>
        </p:txBody>
      </p:sp>
      <p:pic>
        <p:nvPicPr>
          <p:cNvPr id="304" name="Google Shape;304;p41"/>
          <p:cNvPicPr preferRelativeResize="0"/>
          <p:nvPr/>
        </p:nvPicPr>
        <p:blipFill>
          <a:blip r:embed="rId3">
            <a:alphaModFix/>
          </a:blip>
          <a:stretch>
            <a:fillRect/>
          </a:stretch>
        </p:blipFill>
        <p:spPr>
          <a:xfrm>
            <a:off x="3117925" y="1254250"/>
            <a:ext cx="5967397" cy="2428975"/>
          </a:xfrm>
          <a:prstGeom prst="rect">
            <a:avLst/>
          </a:prstGeom>
          <a:noFill/>
          <a:ln>
            <a:noFill/>
          </a:ln>
        </p:spPr>
      </p:pic>
      <p:sp>
        <p:nvSpPr>
          <p:cNvPr id="305" name="Google Shape;305;p41"/>
          <p:cNvSpPr txBox="1"/>
          <p:nvPr/>
        </p:nvSpPr>
        <p:spPr>
          <a:xfrm>
            <a:off x="250925" y="957750"/>
            <a:ext cx="3047400" cy="32280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SzPts val="1600"/>
              <a:buFont typeface="Open Sans"/>
              <a:buChar char="●"/>
            </a:pPr>
            <a:r>
              <a:rPr lang="en-GB" sz="1600">
                <a:latin typeface="Open Sans"/>
                <a:ea typeface="Open Sans"/>
                <a:cs typeface="Open Sans"/>
                <a:sym typeface="Open Sans"/>
              </a:rPr>
              <a:t>Backpropagation used to calculate gradient based on inputs and output (each + sign is a gradient calculation)</a:t>
            </a:r>
            <a:endParaRPr sz="1600">
              <a:latin typeface="Open Sans"/>
              <a:ea typeface="Open Sans"/>
              <a:cs typeface="Open Sans"/>
              <a:sym typeface="Open Sans"/>
            </a:endParaRPr>
          </a:p>
          <a:p>
            <a:pPr indent="-330200" lvl="0" marL="457200" rtl="0" algn="l">
              <a:spcBef>
                <a:spcPts val="0"/>
              </a:spcBef>
              <a:spcAft>
                <a:spcPts val="0"/>
              </a:spcAft>
              <a:buSzPts val="1600"/>
              <a:buFont typeface="Open Sans"/>
              <a:buChar char="●"/>
            </a:pPr>
            <a:r>
              <a:rPr lang="en-GB" sz="1600">
                <a:latin typeface="Open Sans"/>
                <a:ea typeface="Open Sans"/>
                <a:cs typeface="Open Sans"/>
                <a:sym typeface="Open Sans"/>
              </a:rPr>
              <a:t>Gradient, or steepness is assessed: very steep (large gradient) means lots of adjustment required.</a:t>
            </a:r>
            <a:endParaRPr sz="1600">
              <a:latin typeface="Open Sans"/>
              <a:ea typeface="Open Sans"/>
              <a:cs typeface="Open Sans"/>
              <a:sym typeface="Open Sans"/>
            </a:endParaRPr>
          </a:p>
          <a:p>
            <a:pPr indent="-330200" lvl="0" marL="457200" rtl="0" algn="l">
              <a:spcBef>
                <a:spcPts val="0"/>
              </a:spcBef>
              <a:spcAft>
                <a:spcPts val="0"/>
              </a:spcAft>
              <a:buSzPts val="1600"/>
              <a:buFont typeface="Open Sans"/>
              <a:buChar char="●"/>
            </a:pPr>
            <a:r>
              <a:rPr lang="en-GB" sz="1600">
                <a:latin typeface="Open Sans"/>
                <a:ea typeface="Open Sans"/>
                <a:cs typeface="Open Sans"/>
                <a:sym typeface="Open Sans"/>
              </a:rPr>
              <a:t>Model adjusts the weights to move in the direction of the steepest gradient</a:t>
            </a:r>
            <a:endParaRPr sz="1600">
              <a:latin typeface="Open Sans"/>
              <a:ea typeface="Open Sans"/>
              <a:cs typeface="Open Sans"/>
              <a:sym typeface="Open Sans"/>
            </a:endParaRPr>
          </a:p>
        </p:txBody>
      </p:sp>
      <p:grpSp>
        <p:nvGrpSpPr>
          <p:cNvPr id="306" name="Google Shape;306;p41"/>
          <p:cNvGrpSpPr/>
          <p:nvPr/>
        </p:nvGrpSpPr>
        <p:grpSpPr>
          <a:xfrm rot="2700000">
            <a:off x="308262" y="-708010"/>
            <a:ext cx="1869079" cy="1869079"/>
            <a:chOff x="1293736" y="1258050"/>
            <a:chExt cx="2547000" cy="2547000"/>
          </a:xfrm>
        </p:grpSpPr>
        <p:sp>
          <p:nvSpPr>
            <p:cNvPr id="307" name="Google Shape;307;p41"/>
            <p:cNvSpPr/>
            <p:nvPr/>
          </p:nvSpPr>
          <p:spPr>
            <a:xfrm rot="2700000">
              <a:off x="2286374" y="1011412"/>
              <a:ext cx="561726" cy="3040276"/>
            </a:xfrm>
            <a:prstGeom prst="roundRect">
              <a:avLst>
                <a:gd fmla="val 50000" name="adj"/>
              </a:avLst>
            </a:prstGeom>
            <a:solidFill>
              <a:srgbClr val="307B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41"/>
            <p:cNvSpPr/>
            <p:nvPr/>
          </p:nvSpPr>
          <p:spPr>
            <a:xfrm rot="-2700000">
              <a:off x="1510773" y="3205343"/>
              <a:ext cx="374201" cy="374201"/>
            </a:xfrm>
            <a:prstGeom prst="ellipse">
              <a:avLst/>
            </a:prstGeom>
            <a:solidFill>
              <a:srgbClr val="FFFFFF"/>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GB" sz="1200">
                  <a:solidFill>
                    <a:srgbClr val="0944A1"/>
                  </a:solidFill>
                  <a:latin typeface="Roboto"/>
                  <a:ea typeface="Roboto"/>
                  <a:cs typeface="Roboto"/>
                  <a:sym typeface="Roboto"/>
                </a:rPr>
                <a:t>3</a:t>
              </a:r>
              <a:endParaRPr b="1" sz="1200">
                <a:solidFill>
                  <a:srgbClr val="0944A1"/>
                </a:solidFill>
                <a:latin typeface="Roboto"/>
                <a:ea typeface="Roboto"/>
                <a:cs typeface="Roboto"/>
                <a:sym typeface="Roboto"/>
              </a:endParaRPr>
            </a:p>
          </p:txBody>
        </p:sp>
        <p:sp>
          <p:nvSpPr>
            <p:cNvPr id="309" name="Google Shape;309;p41"/>
            <p:cNvSpPr txBox="1"/>
            <p:nvPr/>
          </p:nvSpPr>
          <p:spPr>
            <a:xfrm rot="-2700000">
              <a:off x="1501398" y="2241353"/>
              <a:ext cx="2332604" cy="393293"/>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GB" sz="1200">
                  <a:solidFill>
                    <a:srgbClr val="FFFFFF"/>
                  </a:solidFill>
                  <a:latin typeface="Roboto"/>
                  <a:ea typeface="Roboto"/>
                  <a:cs typeface="Roboto"/>
                  <a:sym typeface="Roboto"/>
                </a:rPr>
                <a:t>Training</a:t>
              </a:r>
              <a:endParaRPr b="1" sz="800">
                <a:solidFill>
                  <a:srgbClr val="FFFFFF"/>
                </a:solidFill>
                <a:latin typeface="Roboto"/>
                <a:ea typeface="Roboto"/>
                <a:cs typeface="Roboto"/>
                <a:sym typeface="Roboto"/>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42"/>
          <p:cNvSpPr txBox="1"/>
          <p:nvPr>
            <p:ph type="title"/>
          </p:nvPr>
        </p:nvSpPr>
        <p:spPr>
          <a:xfrm>
            <a:off x="311700" y="39095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Learning Rate</a:t>
            </a:r>
            <a:endParaRPr/>
          </a:p>
        </p:txBody>
      </p:sp>
      <p:sp>
        <p:nvSpPr>
          <p:cNvPr id="315" name="Google Shape;315;p42"/>
          <p:cNvSpPr txBox="1"/>
          <p:nvPr>
            <p:ph idx="12" type="sldNum"/>
          </p:nvPr>
        </p:nvSpPr>
        <p:spPr>
          <a:xfrm>
            <a:off x="8536631" y="48035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316" name="Google Shape;316;p42"/>
          <p:cNvSpPr txBox="1"/>
          <p:nvPr/>
        </p:nvSpPr>
        <p:spPr>
          <a:xfrm>
            <a:off x="0" y="4832250"/>
            <a:ext cx="4015200" cy="33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200">
                <a:solidFill>
                  <a:srgbClr val="FFFFFF"/>
                </a:solidFill>
                <a:latin typeface="Open Sans"/>
                <a:ea typeface="Open Sans"/>
                <a:cs typeface="Open Sans"/>
                <a:sym typeface="Open Sans"/>
              </a:rPr>
              <a:t>Source: towardsdatascience.com</a:t>
            </a:r>
            <a:endParaRPr sz="1200">
              <a:solidFill>
                <a:srgbClr val="FFFFFF"/>
              </a:solidFill>
              <a:latin typeface="Open Sans"/>
              <a:ea typeface="Open Sans"/>
              <a:cs typeface="Open Sans"/>
              <a:sym typeface="Open Sans"/>
            </a:endParaRPr>
          </a:p>
        </p:txBody>
      </p:sp>
      <p:grpSp>
        <p:nvGrpSpPr>
          <p:cNvPr id="317" name="Google Shape;317;p42"/>
          <p:cNvGrpSpPr/>
          <p:nvPr/>
        </p:nvGrpSpPr>
        <p:grpSpPr>
          <a:xfrm rot="2700000">
            <a:off x="308262" y="-708010"/>
            <a:ext cx="1869079" cy="1869079"/>
            <a:chOff x="1293736" y="1258050"/>
            <a:chExt cx="2547000" cy="2547000"/>
          </a:xfrm>
        </p:grpSpPr>
        <p:sp>
          <p:nvSpPr>
            <p:cNvPr id="318" name="Google Shape;318;p42"/>
            <p:cNvSpPr/>
            <p:nvPr/>
          </p:nvSpPr>
          <p:spPr>
            <a:xfrm rot="2700000">
              <a:off x="2286374" y="1011412"/>
              <a:ext cx="561726" cy="3040276"/>
            </a:xfrm>
            <a:prstGeom prst="roundRect">
              <a:avLst>
                <a:gd fmla="val 50000" name="adj"/>
              </a:avLst>
            </a:prstGeom>
            <a:solidFill>
              <a:srgbClr val="307B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42"/>
            <p:cNvSpPr/>
            <p:nvPr/>
          </p:nvSpPr>
          <p:spPr>
            <a:xfrm rot="-2700000">
              <a:off x="1510773" y="3205343"/>
              <a:ext cx="374201" cy="374201"/>
            </a:xfrm>
            <a:prstGeom prst="ellipse">
              <a:avLst/>
            </a:prstGeom>
            <a:solidFill>
              <a:srgbClr val="FFFFFF"/>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GB" sz="1200">
                  <a:solidFill>
                    <a:srgbClr val="0944A1"/>
                  </a:solidFill>
                  <a:latin typeface="Roboto"/>
                  <a:ea typeface="Roboto"/>
                  <a:cs typeface="Roboto"/>
                  <a:sym typeface="Roboto"/>
                </a:rPr>
                <a:t>3</a:t>
              </a:r>
              <a:endParaRPr b="1" sz="1200">
                <a:solidFill>
                  <a:srgbClr val="0944A1"/>
                </a:solidFill>
                <a:latin typeface="Roboto"/>
                <a:ea typeface="Roboto"/>
                <a:cs typeface="Roboto"/>
                <a:sym typeface="Roboto"/>
              </a:endParaRPr>
            </a:p>
          </p:txBody>
        </p:sp>
        <p:sp>
          <p:nvSpPr>
            <p:cNvPr id="320" name="Google Shape;320;p42"/>
            <p:cNvSpPr txBox="1"/>
            <p:nvPr/>
          </p:nvSpPr>
          <p:spPr>
            <a:xfrm rot="-2700000">
              <a:off x="1501398" y="2241353"/>
              <a:ext cx="2332604" cy="393293"/>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GB" sz="1200">
                  <a:solidFill>
                    <a:srgbClr val="FFFFFF"/>
                  </a:solidFill>
                  <a:latin typeface="Roboto"/>
                  <a:ea typeface="Roboto"/>
                  <a:cs typeface="Roboto"/>
                  <a:sym typeface="Roboto"/>
                </a:rPr>
                <a:t>Training</a:t>
              </a:r>
              <a:endParaRPr b="1" sz="800">
                <a:solidFill>
                  <a:srgbClr val="FFFFFF"/>
                </a:solidFill>
                <a:latin typeface="Roboto"/>
                <a:ea typeface="Roboto"/>
                <a:cs typeface="Roboto"/>
                <a:sym typeface="Roboto"/>
              </a:endParaRPr>
            </a:p>
          </p:txBody>
        </p:sp>
      </p:grpSp>
      <p:pic>
        <p:nvPicPr>
          <p:cNvPr id="321" name="Google Shape;321;p42"/>
          <p:cNvPicPr preferRelativeResize="0"/>
          <p:nvPr/>
        </p:nvPicPr>
        <p:blipFill>
          <a:blip r:embed="rId3">
            <a:alphaModFix/>
          </a:blip>
          <a:stretch>
            <a:fillRect/>
          </a:stretch>
        </p:blipFill>
        <p:spPr>
          <a:xfrm>
            <a:off x="2714636" y="1738675"/>
            <a:ext cx="3714750" cy="2533650"/>
          </a:xfrm>
          <a:prstGeom prst="rect">
            <a:avLst/>
          </a:prstGeom>
          <a:noFill/>
          <a:ln>
            <a:noFill/>
          </a:ln>
        </p:spPr>
      </p:pic>
      <p:sp>
        <p:nvSpPr>
          <p:cNvPr id="322" name="Google Shape;322;p42"/>
          <p:cNvSpPr txBox="1"/>
          <p:nvPr/>
        </p:nvSpPr>
        <p:spPr>
          <a:xfrm>
            <a:off x="419100" y="1038225"/>
            <a:ext cx="3943200" cy="51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Roboto"/>
                <a:ea typeface="Roboto"/>
                <a:cs typeface="Roboto"/>
                <a:sym typeface="Roboto"/>
              </a:rPr>
              <a:t>The size of the step we travers the loss landscape</a:t>
            </a:r>
            <a:endParaRPr>
              <a:latin typeface="Roboto"/>
              <a:ea typeface="Roboto"/>
              <a:cs typeface="Roboto"/>
              <a:sym typeface="Robot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43"/>
          <p:cNvSpPr txBox="1"/>
          <p:nvPr>
            <p:ph type="title"/>
          </p:nvPr>
        </p:nvSpPr>
        <p:spPr>
          <a:xfrm>
            <a:off x="311700" y="393475"/>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Epochs</a:t>
            </a:r>
            <a:endParaRPr/>
          </a:p>
        </p:txBody>
      </p:sp>
      <p:sp>
        <p:nvSpPr>
          <p:cNvPr id="328" name="Google Shape;328;p43"/>
          <p:cNvSpPr txBox="1"/>
          <p:nvPr>
            <p:ph idx="12" type="sldNum"/>
          </p:nvPr>
        </p:nvSpPr>
        <p:spPr>
          <a:xfrm>
            <a:off x="8536631" y="48035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329" name="Google Shape;329;p43"/>
          <p:cNvSpPr txBox="1"/>
          <p:nvPr>
            <p:ph idx="1" type="body"/>
          </p:nvPr>
        </p:nvSpPr>
        <p:spPr>
          <a:xfrm>
            <a:off x="311700" y="1001275"/>
            <a:ext cx="8520600" cy="33390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GB" sz="1600"/>
              <a:t>A single iteration of training for the entire dataset.</a:t>
            </a:r>
            <a:endParaRPr sz="1600"/>
          </a:p>
          <a:p>
            <a:pPr indent="-330200" lvl="0" marL="457200" rtl="0" algn="l">
              <a:spcBef>
                <a:spcPts val="0"/>
              </a:spcBef>
              <a:spcAft>
                <a:spcPts val="0"/>
              </a:spcAft>
              <a:buSzPts val="1600"/>
              <a:buChar char="●"/>
            </a:pPr>
            <a:r>
              <a:rPr lang="en-GB" sz="1600"/>
              <a:t>1 Epoch indicates a single forward and backward pass of the entire input data. </a:t>
            </a:r>
            <a:endParaRPr sz="1600"/>
          </a:p>
          <a:p>
            <a:pPr indent="0" lvl="0" marL="0" rtl="0" algn="l">
              <a:spcBef>
                <a:spcPts val="1600"/>
              </a:spcBef>
              <a:spcAft>
                <a:spcPts val="0"/>
              </a:spcAft>
              <a:buNone/>
            </a:pPr>
            <a:r>
              <a:t/>
            </a:r>
            <a:endParaRPr sz="1600"/>
          </a:p>
          <a:p>
            <a:pPr indent="0" lvl="0" marL="0" rtl="0" algn="l">
              <a:spcBef>
                <a:spcPts val="1600"/>
              </a:spcBef>
              <a:spcAft>
                <a:spcPts val="1600"/>
              </a:spcAft>
              <a:buNone/>
            </a:pPr>
            <a:r>
              <a:t/>
            </a:r>
            <a:endParaRPr sz="1600"/>
          </a:p>
        </p:txBody>
      </p:sp>
      <p:grpSp>
        <p:nvGrpSpPr>
          <p:cNvPr id="330" name="Google Shape;330;p43"/>
          <p:cNvGrpSpPr/>
          <p:nvPr/>
        </p:nvGrpSpPr>
        <p:grpSpPr>
          <a:xfrm rot="2700000">
            <a:off x="308262" y="-708010"/>
            <a:ext cx="1869079" cy="1869079"/>
            <a:chOff x="1293736" y="1258050"/>
            <a:chExt cx="2547000" cy="2547000"/>
          </a:xfrm>
        </p:grpSpPr>
        <p:sp>
          <p:nvSpPr>
            <p:cNvPr id="331" name="Google Shape;331;p43"/>
            <p:cNvSpPr/>
            <p:nvPr/>
          </p:nvSpPr>
          <p:spPr>
            <a:xfrm rot="2700000">
              <a:off x="2286374" y="1011412"/>
              <a:ext cx="561726" cy="3040276"/>
            </a:xfrm>
            <a:prstGeom prst="roundRect">
              <a:avLst>
                <a:gd fmla="val 50000" name="adj"/>
              </a:avLst>
            </a:prstGeom>
            <a:solidFill>
              <a:srgbClr val="0FA0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43"/>
            <p:cNvSpPr/>
            <p:nvPr/>
          </p:nvSpPr>
          <p:spPr>
            <a:xfrm rot="-2700000">
              <a:off x="1510773" y="3205343"/>
              <a:ext cx="374201" cy="374201"/>
            </a:xfrm>
            <a:prstGeom prst="ellipse">
              <a:avLst/>
            </a:prstGeom>
            <a:solidFill>
              <a:srgbClr val="FFFFFF"/>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GB" sz="1200">
                  <a:solidFill>
                    <a:srgbClr val="0944A1"/>
                  </a:solidFill>
                  <a:latin typeface="Roboto"/>
                  <a:ea typeface="Roboto"/>
                  <a:cs typeface="Roboto"/>
                  <a:sym typeface="Roboto"/>
                </a:rPr>
                <a:t>4</a:t>
              </a:r>
              <a:endParaRPr b="1" sz="1200">
                <a:solidFill>
                  <a:srgbClr val="0944A1"/>
                </a:solidFill>
                <a:latin typeface="Roboto"/>
                <a:ea typeface="Roboto"/>
                <a:cs typeface="Roboto"/>
                <a:sym typeface="Roboto"/>
              </a:endParaRPr>
            </a:p>
          </p:txBody>
        </p:sp>
        <p:sp>
          <p:nvSpPr>
            <p:cNvPr id="333" name="Google Shape;333;p43"/>
            <p:cNvSpPr txBox="1"/>
            <p:nvPr/>
          </p:nvSpPr>
          <p:spPr>
            <a:xfrm rot="-2700000">
              <a:off x="1501398" y="2241353"/>
              <a:ext cx="2332604" cy="393293"/>
            </a:xfrm>
            <a:prstGeom prst="rect">
              <a:avLst/>
            </a:prstGeom>
            <a:solidFill>
              <a:srgbClr val="0FA0B7"/>
            </a:solid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GB" sz="1200">
                  <a:solidFill>
                    <a:srgbClr val="FFFFFF"/>
                  </a:solidFill>
                  <a:latin typeface="Roboto"/>
                  <a:ea typeface="Roboto"/>
                  <a:cs typeface="Roboto"/>
                  <a:sym typeface="Roboto"/>
                </a:rPr>
                <a:t>Evaluation</a:t>
              </a:r>
              <a:endParaRPr b="1" sz="800">
                <a:solidFill>
                  <a:srgbClr val="FFFFFF"/>
                </a:solidFill>
                <a:latin typeface="Roboto"/>
                <a:ea typeface="Roboto"/>
                <a:cs typeface="Roboto"/>
                <a:sym typeface="Roboto"/>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6"/>
          <p:cNvSpPr txBox="1"/>
          <p:nvPr>
            <p:ph type="title"/>
          </p:nvPr>
        </p:nvSpPr>
        <p:spPr>
          <a:xfrm>
            <a:off x="311700" y="2576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Training Structure</a:t>
            </a:r>
            <a:endParaRPr/>
          </a:p>
        </p:txBody>
      </p:sp>
      <p:sp>
        <p:nvSpPr>
          <p:cNvPr id="134" name="Google Shape;134;p26"/>
          <p:cNvSpPr txBox="1"/>
          <p:nvPr>
            <p:ph idx="12" type="sldNum"/>
          </p:nvPr>
        </p:nvSpPr>
        <p:spPr>
          <a:xfrm>
            <a:off x="8536631" y="48035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135" name="Google Shape;135;p26"/>
          <p:cNvSpPr txBox="1"/>
          <p:nvPr/>
        </p:nvSpPr>
        <p:spPr>
          <a:xfrm>
            <a:off x="0" y="4832250"/>
            <a:ext cx="2095500" cy="33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200">
                <a:solidFill>
                  <a:srgbClr val="FFFFFF"/>
                </a:solidFill>
                <a:latin typeface="Open Sans"/>
                <a:ea typeface="Open Sans"/>
                <a:cs typeface="Open Sans"/>
                <a:sym typeface="Open Sans"/>
              </a:rPr>
              <a:t>Source: Nvidia </a:t>
            </a:r>
            <a:endParaRPr sz="1200">
              <a:solidFill>
                <a:srgbClr val="FFFFFF"/>
              </a:solidFill>
              <a:latin typeface="Open Sans"/>
              <a:ea typeface="Open Sans"/>
              <a:cs typeface="Open Sans"/>
              <a:sym typeface="Open Sans"/>
            </a:endParaRPr>
          </a:p>
        </p:txBody>
      </p:sp>
      <p:sp>
        <p:nvSpPr>
          <p:cNvPr id="136" name="Google Shape;136;p26"/>
          <p:cNvSpPr txBox="1"/>
          <p:nvPr/>
        </p:nvSpPr>
        <p:spPr>
          <a:xfrm>
            <a:off x="503925" y="1155550"/>
            <a:ext cx="6551100" cy="257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Roboto"/>
                <a:ea typeface="Roboto"/>
                <a:cs typeface="Roboto"/>
                <a:sym typeface="Roboto"/>
              </a:rPr>
              <a:t>Workshop 1: Introduction to Deep Learning and FastAI - Ryan Hartshorne</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rPr lang="en-GB">
                <a:latin typeface="Roboto"/>
                <a:ea typeface="Roboto"/>
                <a:cs typeface="Roboto"/>
                <a:sym typeface="Roboto"/>
              </a:rPr>
              <a:t>Workshop 2: Introduction to PyTorch - Kamron Bhavnagri</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rPr lang="en-GB">
                <a:latin typeface="Roboto"/>
                <a:ea typeface="Roboto"/>
                <a:cs typeface="Roboto"/>
                <a:sym typeface="Roboto"/>
              </a:rPr>
              <a:t>Workshop 3: CNN Theory and PyTorch Models - Will Maclean</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rPr lang="en-GB">
                <a:latin typeface="Roboto"/>
                <a:ea typeface="Roboto"/>
                <a:cs typeface="Roboto"/>
                <a:sym typeface="Roboto"/>
              </a:rPr>
              <a:t>Workshop 4: Advanced Layers - Mitchell Hargreaves</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rPr lang="en-GB">
                <a:latin typeface="Roboto"/>
                <a:ea typeface="Roboto"/>
                <a:cs typeface="Roboto"/>
                <a:sym typeface="Roboto"/>
              </a:rPr>
              <a:t>Workshop 5: LSTMs - Sean Teng</a:t>
            </a:r>
            <a:endParaRPr>
              <a:latin typeface="Roboto"/>
              <a:ea typeface="Roboto"/>
              <a:cs typeface="Roboto"/>
              <a:sym typeface="Robo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p44"/>
          <p:cNvSpPr txBox="1"/>
          <p:nvPr>
            <p:ph type="title"/>
          </p:nvPr>
        </p:nvSpPr>
        <p:spPr>
          <a:xfrm>
            <a:off x="311700" y="2576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Loss Functions</a:t>
            </a:r>
            <a:endParaRPr/>
          </a:p>
        </p:txBody>
      </p:sp>
      <p:sp>
        <p:nvSpPr>
          <p:cNvPr id="339" name="Google Shape;339;p44"/>
          <p:cNvSpPr txBox="1"/>
          <p:nvPr>
            <p:ph idx="12" type="sldNum"/>
          </p:nvPr>
        </p:nvSpPr>
        <p:spPr>
          <a:xfrm>
            <a:off x="8536631" y="48035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340" name="Google Shape;340;p44"/>
          <p:cNvSpPr txBox="1"/>
          <p:nvPr>
            <p:ph idx="1" type="body"/>
          </p:nvPr>
        </p:nvSpPr>
        <p:spPr>
          <a:xfrm>
            <a:off x="311700" y="1001275"/>
            <a:ext cx="5059500" cy="33390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GB" sz="1600"/>
              <a:t>Training loss and validation loss</a:t>
            </a:r>
            <a:endParaRPr sz="1600"/>
          </a:p>
          <a:p>
            <a:pPr indent="0" lvl="0" marL="457200" rtl="0" algn="l">
              <a:spcBef>
                <a:spcPts val="1600"/>
              </a:spcBef>
              <a:spcAft>
                <a:spcPts val="0"/>
              </a:spcAft>
              <a:buNone/>
            </a:pPr>
            <a:r>
              <a:t/>
            </a:r>
            <a:endParaRPr sz="1600"/>
          </a:p>
          <a:p>
            <a:pPr indent="0" lvl="0" marL="0" rtl="0" algn="l">
              <a:spcBef>
                <a:spcPts val="1600"/>
              </a:spcBef>
              <a:spcAft>
                <a:spcPts val="0"/>
              </a:spcAft>
              <a:buNone/>
            </a:pPr>
            <a:r>
              <a:t/>
            </a:r>
            <a:endParaRPr sz="1600"/>
          </a:p>
          <a:p>
            <a:pPr indent="0" lvl="0" marL="0" rtl="0" algn="l">
              <a:spcBef>
                <a:spcPts val="1600"/>
              </a:spcBef>
              <a:spcAft>
                <a:spcPts val="1600"/>
              </a:spcAft>
              <a:buNone/>
            </a:pPr>
            <a:r>
              <a:t/>
            </a:r>
            <a:endParaRPr sz="1600"/>
          </a:p>
        </p:txBody>
      </p:sp>
      <p:pic>
        <p:nvPicPr>
          <p:cNvPr id="341" name="Google Shape;341;p44"/>
          <p:cNvPicPr preferRelativeResize="0"/>
          <p:nvPr/>
        </p:nvPicPr>
        <p:blipFill>
          <a:blip r:embed="rId3">
            <a:alphaModFix/>
          </a:blip>
          <a:stretch>
            <a:fillRect/>
          </a:stretch>
        </p:blipFill>
        <p:spPr>
          <a:xfrm>
            <a:off x="2019925" y="2306124"/>
            <a:ext cx="5699500" cy="2341550"/>
          </a:xfrm>
          <a:prstGeom prst="rect">
            <a:avLst/>
          </a:prstGeom>
          <a:noFill/>
          <a:ln>
            <a:noFill/>
          </a:ln>
        </p:spPr>
      </p:pic>
      <p:sp>
        <p:nvSpPr>
          <p:cNvPr id="342" name="Google Shape;342;p44"/>
          <p:cNvSpPr txBox="1"/>
          <p:nvPr/>
        </p:nvSpPr>
        <p:spPr>
          <a:xfrm>
            <a:off x="0" y="4803600"/>
            <a:ext cx="7817400" cy="25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t>Source: </a:t>
            </a:r>
            <a:r>
              <a:rPr lang="en-GB" sz="1100" u="sng">
                <a:solidFill>
                  <a:schemeClr val="accent5"/>
                </a:solidFill>
                <a:hlinkClick r:id="rId4">
                  <a:extLst>
                    <a:ext uri="{A12FA001-AC4F-418D-AE19-62706E023703}">
                      <ahyp:hlinkClr val="tx"/>
                    </a:ext>
                  </a:extLst>
                </a:hlinkClick>
              </a:rPr>
              <a:t>https://intellipaat.com/community/368/how-to-interpret-loss-and-accuracy-for-a-machine-learning-model</a:t>
            </a:r>
            <a:endParaRPr/>
          </a:p>
        </p:txBody>
      </p:sp>
      <p:grpSp>
        <p:nvGrpSpPr>
          <p:cNvPr id="343" name="Google Shape;343;p44"/>
          <p:cNvGrpSpPr/>
          <p:nvPr/>
        </p:nvGrpSpPr>
        <p:grpSpPr>
          <a:xfrm rot="2700000">
            <a:off x="308262" y="-708010"/>
            <a:ext cx="1869079" cy="1869079"/>
            <a:chOff x="1293736" y="1258050"/>
            <a:chExt cx="2547000" cy="2547000"/>
          </a:xfrm>
        </p:grpSpPr>
        <p:sp>
          <p:nvSpPr>
            <p:cNvPr id="344" name="Google Shape;344;p44"/>
            <p:cNvSpPr/>
            <p:nvPr/>
          </p:nvSpPr>
          <p:spPr>
            <a:xfrm rot="2700000">
              <a:off x="2286374" y="1011412"/>
              <a:ext cx="561726" cy="3040276"/>
            </a:xfrm>
            <a:prstGeom prst="roundRect">
              <a:avLst>
                <a:gd fmla="val 50000" name="adj"/>
              </a:avLst>
            </a:prstGeom>
            <a:solidFill>
              <a:srgbClr val="0FA0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44"/>
            <p:cNvSpPr/>
            <p:nvPr/>
          </p:nvSpPr>
          <p:spPr>
            <a:xfrm rot="-2700000">
              <a:off x="1510773" y="3205343"/>
              <a:ext cx="374201" cy="374201"/>
            </a:xfrm>
            <a:prstGeom prst="ellipse">
              <a:avLst/>
            </a:prstGeom>
            <a:solidFill>
              <a:srgbClr val="FFFFFF"/>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GB" sz="1200">
                  <a:solidFill>
                    <a:srgbClr val="0944A1"/>
                  </a:solidFill>
                  <a:latin typeface="Roboto"/>
                  <a:ea typeface="Roboto"/>
                  <a:cs typeface="Roboto"/>
                  <a:sym typeface="Roboto"/>
                </a:rPr>
                <a:t>4</a:t>
              </a:r>
              <a:endParaRPr b="1" sz="1200">
                <a:solidFill>
                  <a:srgbClr val="0944A1"/>
                </a:solidFill>
                <a:latin typeface="Roboto"/>
                <a:ea typeface="Roboto"/>
                <a:cs typeface="Roboto"/>
                <a:sym typeface="Roboto"/>
              </a:endParaRPr>
            </a:p>
          </p:txBody>
        </p:sp>
        <p:sp>
          <p:nvSpPr>
            <p:cNvPr id="346" name="Google Shape;346;p44"/>
            <p:cNvSpPr txBox="1"/>
            <p:nvPr/>
          </p:nvSpPr>
          <p:spPr>
            <a:xfrm rot="-2700000">
              <a:off x="1501398" y="2241353"/>
              <a:ext cx="2332604" cy="393293"/>
            </a:xfrm>
            <a:prstGeom prst="rect">
              <a:avLst/>
            </a:prstGeom>
            <a:solidFill>
              <a:srgbClr val="0FA0B7"/>
            </a:solid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GB" sz="1200">
                  <a:solidFill>
                    <a:srgbClr val="FFFFFF"/>
                  </a:solidFill>
                  <a:latin typeface="Roboto"/>
                  <a:ea typeface="Roboto"/>
                  <a:cs typeface="Roboto"/>
                  <a:sym typeface="Roboto"/>
                </a:rPr>
                <a:t>Evaluation</a:t>
              </a:r>
              <a:endParaRPr b="1" sz="800">
                <a:solidFill>
                  <a:srgbClr val="FFFFFF"/>
                </a:solidFill>
                <a:latin typeface="Roboto"/>
                <a:ea typeface="Roboto"/>
                <a:cs typeface="Roboto"/>
                <a:sym typeface="Roboto"/>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sp>
        <p:nvSpPr>
          <p:cNvPr id="351" name="Google Shape;351;p45"/>
          <p:cNvSpPr txBox="1"/>
          <p:nvPr>
            <p:ph type="title"/>
          </p:nvPr>
        </p:nvSpPr>
        <p:spPr>
          <a:xfrm>
            <a:off x="311700" y="2576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Overfitting</a:t>
            </a:r>
            <a:endParaRPr/>
          </a:p>
        </p:txBody>
      </p:sp>
      <p:sp>
        <p:nvSpPr>
          <p:cNvPr id="352" name="Google Shape;352;p45"/>
          <p:cNvSpPr txBox="1"/>
          <p:nvPr>
            <p:ph idx="12" type="sldNum"/>
          </p:nvPr>
        </p:nvSpPr>
        <p:spPr>
          <a:xfrm>
            <a:off x="8536631" y="48035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353" name="Google Shape;353;p45"/>
          <p:cNvSpPr txBox="1"/>
          <p:nvPr/>
        </p:nvSpPr>
        <p:spPr>
          <a:xfrm>
            <a:off x="0" y="4803600"/>
            <a:ext cx="7817400" cy="25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t>Source: </a:t>
            </a:r>
            <a:r>
              <a:rPr lang="en-GB" sz="1100" u="sng">
                <a:solidFill>
                  <a:schemeClr val="accent5"/>
                </a:solidFill>
                <a:hlinkClick r:id="rId3">
                  <a:extLst>
                    <a:ext uri="{A12FA001-AC4F-418D-AE19-62706E023703}">
                      <ahyp:hlinkClr val="tx"/>
                    </a:ext>
                  </a:extLst>
                </a:hlinkClick>
              </a:rPr>
              <a:t>https://intellipaat.com/community/368/how-to-interpret-loss-and-accuracy-for-a-machine-learning-model</a:t>
            </a:r>
            <a:endParaRPr/>
          </a:p>
        </p:txBody>
      </p:sp>
      <p:grpSp>
        <p:nvGrpSpPr>
          <p:cNvPr id="354" name="Google Shape;354;p45"/>
          <p:cNvGrpSpPr/>
          <p:nvPr/>
        </p:nvGrpSpPr>
        <p:grpSpPr>
          <a:xfrm rot="2700000">
            <a:off x="308262" y="-708010"/>
            <a:ext cx="1869079" cy="1869079"/>
            <a:chOff x="1293736" y="1258050"/>
            <a:chExt cx="2547000" cy="2547000"/>
          </a:xfrm>
        </p:grpSpPr>
        <p:sp>
          <p:nvSpPr>
            <p:cNvPr id="355" name="Google Shape;355;p45"/>
            <p:cNvSpPr/>
            <p:nvPr/>
          </p:nvSpPr>
          <p:spPr>
            <a:xfrm rot="2700000">
              <a:off x="2286374" y="1011412"/>
              <a:ext cx="561726" cy="3040276"/>
            </a:xfrm>
            <a:prstGeom prst="roundRect">
              <a:avLst>
                <a:gd fmla="val 50000" name="adj"/>
              </a:avLst>
            </a:prstGeom>
            <a:solidFill>
              <a:srgbClr val="0FA0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45"/>
            <p:cNvSpPr/>
            <p:nvPr/>
          </p:nvSpPr>
          <p:spPr>
            <a:xfrm rot="-2700000">
              <a:off x="1510773" y="3205343"/>
              <a:ext cx="374201" cy="374201"/>
            </a:xfrm>
            <a:prstGeom prst="ellipse">
              <a:avLst/>
            </a:prstGeom>
            <a:solidFill>
              <a:srgbClr val="FFFFFF"/>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GB" sz="1200">
                  <a:solidFill>
                    <a:srgbClr val="0944A1"/>
                  </a:solidFill>
                  <a:latin typeface="Roboto"/>
                  <a:ea typeface="Roboto"/>
                  <a:cs typeface="Roboto"/>
                  <a:sym typeface="Roboto"/>
                </a:rPr>
                <a:t>4</a:t>
              </a:r>
              <a:endParaRPr b="1" sz="1200">
                <a:solidFill>
                  <a:srgbClr val="0944A1"/>
                </a:solidFill>
                <a:latin typeface="Roboto"/>
                <a:ea typeface="Roboto"/>
                <a:cs typeface="Roboto"/>
                <a:sym typeface="Roboto"/>
              </a:endParaRPr>
            </a:p>
          </p:txBody>
        </p:sp>
        <p:sp>
          <p:nvSpPr>
            <p:cNvPr id="357" name="Google Shape;357;p45"/>
            <p:cNvSpPr txBox="1"/>
            <p:nvPr/>
          </p:nvSpPr>
          <p:spPr>
            <a:xfrm rot="-2700000">
              <a:off x="1501398" y="2241353"/>
              <a:ext cx="2332604" cy="393293"/>
            </a:xfrm>
            <a:prstGeom prst="rect">
              <a:avLst/>
            </a:prstGeom>
            <a:solidFill>
              <a:srgbClr val="0FA0B7"/>
            </a:solid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GB" sz="1200">
                  <a:solidFill>
                    <a:srgbClr val="FFFFFF"/>
                  </a:solidFill>
                  <a:latin typeface="Roboto"/>
                  <a:ea typeface="Roboto"/>
                  <a:cs typeface="Roboto"/>
                  <a:sym typeface="Roboto"/>
                </a:rPr>
                <a:t>Evaluation</a:t>
              </a:r>
              <a:endParaRPr b="1" sz="800">
                <a:solidFill>
                  <a:srgbClr val="FFFFFF"/>
                </a:solidFill>
                <a:latin typeface="Roboto"/>
                <a:ea typeface="Roboto"/>
                <a:cs typeface="Roboto"/>
                <a:sym typeface="Roboto"/>
              </a:endParaRPr>
            </a:p>
          </p:txBody>
        </p:sp>
      </p:grpSp>
      <p:pic>
        <p:nvPicPr>
          <p:cNvPr id="358" name="Google Shape;358;p45"/>
          <p:cNvPicPr preferRelativeResize="0"/>
          <p:nvPr/>
        </p:nvPicPr>
        <p:blipFill>
          <a:blip r:embed="rId4">
            <a:alphaModFix/>
          </a:blip>
          <a:stretch>
            <a:fillRect/>
          </a:stretch>
        </p:blipFill>
        <p:spPr>
          <a:xfrm>
            <a:off x="2072774" y="2571750"/>
            <a:ext cx="4998465" cy="1835289"/>
          </a:xfrm>
          <a:prstGeom prst="rect">
            <a:avLst/>
          </a:prstGeom>
          <a:noFill/>
          <a:ln>
            <a:noFill/>
          </a:ln>
        </p:spPr>
      </p:pic>
      <p:sp>
        <p:nvSpPr>
          <p:cNvPr id="359" name="Google Shape;359;p45"/>
          <p:cNvSpPr txBox="1"/>
          <p:nvPr/>
        </p:nvSpPr>
        <p:spPr>
          <a:xfrm>
            <a:off x="431200" y="1036925"/>
            <a:ext cx="7166100" cy="73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Roboto"/>
                <a:ea typeface="Roboto"/>
                <a:cs typeface="Roboto"/>
                <a:sym typeface="Roboto"/>
              </a:rPr>
              <a:t>Occurs when the model is too closely fitted to the data</a:t>
            </a:r>
            <a:endParaRPr>
              <a:latin typeface="Roboto"/>
              <a:ea typeface="Roboto"/>
              <a:cs typeface="Roboto"/>
              <a:sym typeface="Roboto"/>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sp>
        <p:nvSpPr>
          <p:cNvPr id="364" name="Google Shape;364;p46"/>
          <p:cNvSpPr txBox="1"/>
          <p:nvPr>
            <p:ph type="title"/>
          </p:nvPr>
        </p:nvSpPr>
        <p:spPr>
          <a:xfrm>
            <a:off x="311700" y="2576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Overfitting</a:t>
            </a:r>
            <a:endParaRPr/>
          </a:p>
        </p:txBody>
      </p:sp>
      <p:sp>
        <p:nvSpPr>
          <p:cNvPr id="365" name="Google Shape;365;p46"/>
          <p:cNvSpPr txBox="1"/>
          <p:nvPr>
            <p:ph idx="12" type="sldNum"/>
          </p:nvPr>
        </p:nvSpPr>
        <p:spPr>
          <a:xfrm>
            <a:off x="8536631" y="48035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366" name="Google Shape;366;p46"/>
          <p:cNvSpPr txBox="1"/>
          <p:nvPr/>
        </p:nvSpPr>
        <p:spPr>
          <a:xfrm>
            <a:off x="0" y="4803600"/>
            <a:ext cx="7817400" cy="25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t>Source: </a:t>
            </a:r>
            <a:r>
              <a:rPr lang="en-GB" sz="1100" u="sng">
                <a:solidFill>
                  <a:schemeClr val="accent5"/>
                </a:solidFill>
                <a:hlinkClick r:id="rId3">
                  <a:extLst>
                    <a:ext uri="{A12FA001-AC4F-418D-AE19-62706E023703}">
                      <ahyp:hlinkClr val="tx"/>
                    </a:ext>
                  </a:extLst>
                </a:hlinkClick>
              </a:rPr>
              <a:t>https://intellipaat.com/community/368/how-to-interpret-loss-and-accuracy-for-a-machine-learning-model</a:t>
            </a:r>
            <a:endParaRPr/>
          </a:p>
        </p:txBody>
      </p:sp>
      <p:grpSp>
        <p:nvGrpSpPr>
          <p:cNvPr id="367" name="Google Shape;367;p46"/>
          <p:cNvGrpSpPr/>
          <p:nvPr/>
        </p:nvGrpSpPr>
        <p:grpSpPr>
          <a:xfrm rot="2700000">
            <a:off x="308262" y="-708010"/>
            <a:ext cx="1869079" cy="1869079"/>
            <a:chOff x="1293736" y="1258050"/>
            <a:chExt cx="2547000" cy="2547000"/>
          </a:xfrm>
        </p:grpSpPr>
        <p:sp>
          <p:nvSpPr>
            <p:cNvPr id="368" name="Google Shape;368;p46"/>
            <p:cNvSpPr/>
            <p:nvPr/>
          </p:nvSpPr>
          <p:spPr>
            <a:xfrm rot="2700000">
              <a:off x="2286374" y="1011412"/>
              <a:ext cx="561726" cy="3040276"/>
            </a:xfrm>
            <a:prstGeom prst="roundRect">
              <a:avLst>
                <a:gd fmla="val 50000" name="adj"/>
              </a:avLst>
            </a:prstGeom>
            <a:solidFill>
              <a:srgbClr val="0FA0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46"/>
            <p:cNvSpPr/>
            <p:nvPr/>
          </p:nvSpPr>
          <p:spPr>
            <a:xfrm rot="-2700000">
              <a:off x="1510773" y="3205343"/>
              <a:ext cx="374201" cy="374201"/>
            </a:xfrm>
            <a:prstGeom prst="ellipse">
              <a:avLst/>
            </a:prstGeom>
            <a:solidFill>
              <a:srgbClr val="FFFFFF"/>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GB" sz="1200">
                  <a:solidFill>
                    <a:srgbClr val="0944A1"/>
                  </a:solidFill>
                  <a:latin typeface="Roboto"/>
                  <a:ea typeface="Roboto"/>
                  <a:cs typeface="Roboto"/>
                  <a:sym typeface="Roboto"/>
                </a:rPr>
                <a:t>4</a:t>
              </a:r>
              <a:endParaRPr b="1" sz="1200">
                <a:solidFill>
                  <a:srgbClr val="0944A1"/>
                </a:solidFill>
                <a:latin typeface="Roboto"/>
                <a:ea typeface="Roboto"/>
                <a:cs typeface="Roboto"/>
                <a:sym typeface="Roboto"/>
              </a:endParaRPr>
            </a:p>
          </p:txBody>
        </p:sp>
        <p:sp>
          <p:nvSpPr>
            <p:cNvPr id="370" name="Google Shape;370;p46"/>
            <p:cNvSpPr txBox="1"/>
            <p:nvPr/>
          </p:nvSpPr>
          <p:spPr>
            <a:xfrm rot="-2700000">
              <a:off x="1501398" y="2241353"/>
              <a:ext cx="2332604" cy="393293"/>
            </a:xfrm>
            <a:prstGeom prst="rect">
              <a:avLst/>
            </a:prstGeom>
            <a:solidFill>
              <a:srgbClr val="0FA0B7"/>
            </a:solid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GB" sz="1200">
                  <a:solidFill>
                    <a:srgbClr val="FFFFFF"/>
                  </a:solidFill>
                  <a:latin typeface="Roboto"/>
                  <a:ea typeface="Roboto"/>
                  <a:cs typeface="Roboto"/>
                  <a:sym typeface="Roboto"/>
                </a:rPr>
                <a:t>Evaluation</a:t>
              </a:r>
              <a:endParaRPr b="1" sz="800">
                <a:solidFill>
                  <a:srgbClr val="FFFFFF"/>
                </a:solidFill>
                <a:latin typeface="Roboto"/>
                <a:ea typeface="Roboto"/>
                <a:cs typeface="Roboto"/>
                <a:sym typeface="Roboto"/>
              </a:endParaRPr>
            </a:p>
          </p:txBody>
        </p:sp>
      </p:grpSp>
      <p:sp>
        <p:nvSpPr>
          <p:cNvPr id="371" name="Google Shape;371;p46"/>
          <p:cNvSpPr txBox="1"/>
          <p:nvPr/>
        </p:nvSpPr>
        <p:spPr>
          <a:xfrm>
            <a:off x="431200" y="1036925"/>
            <a:ext cx="7166100" cy="73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Roboto"/>
                <a:ea typeface="Roboto"/>
                <a:cs typeface="Roboto"/>
                <a:sym typeface="Roboto"/>
              </a:rPr>
              <a:t>A meme at shocking resolution.</a:t>
            </a:r>
            <a:endParaRPr>
              <a:latin typeface="Roboto"/>
              <a:ea typeface="Roboto"/>
              <a:cs typeface="Roboto"/>
              <a:sym typeface="Roboto"/>
            </a:endParaRPr>
          </a:p>
        </p:txBody>
      </p:sp>
      <p:pic>
        <p:nvPicPr>
          <p:cNvPr id="372" name="Google Shape;372;p46"/>
          <p:cNvPicPr preferRelativeResize="0"/>
          <p:nvPr/>
        </p:nvPicPr>
        <p:blipFill>
          <a:blip r:embed="rId4">
            <a:alphaModFix/>
          </a:blip>
          <a:stretch>
            <a:fillRect/>
          </a:stretch>
        </p:blipFill>
        <p:spPr>
          <a:xfrm>
            <a:off x="2564444" y="1548175"/>
            <a:ext cx="3451700" cy="29667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 name="Shape 376"/>
        <p:cNvGrpSpPr/>
        <p:nvPr/>
      </p:nvGrpSpPr>
      <p:grpSpPr>
        <a:xfrm>
          <a:off x="0" y="0"/>
          <a:ext cx="0" cy="0"/>
          <a:chOff x="0" y="0"/>
          <a:chExt cx="0" cy="0"/>
        </a:xfrm>
      </p:grpSpPr>
      <p:sp>
        <p:nvSpPr>
          <p:cNvPr id="377" name="Google Shape;377;p47"/>
          <p:cNvSpPr txBox="1"/>
          <p:nvPr>
            <p:ph type="title"/>
          </p:nvPr>
        </p:nvSpPr>
        <p:spPr>
          <a:xfrm>
            <a:off x="311700" y="39095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Metrics and Visualising Error</a:t>
            </a:r>
            <a:endParaRPr/>
          </a:p>
        </p:txBody>
      </p:sp>
      <p:sp>
        <p:nvSpPr>
          <p:cNvPr id="378" name="Google Shape;378;p47"/>
          <p:cNvSpPr txBox="1"/>
          <p:nvPr>
            <p:ph idx="12" type="sldNum"/>
          </p:nvPr>
        </p:nvSpPr>
        <p:spPr>
          <a:xfrm>
            <a:off x="8536631" y="48035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379" name="Google Shape;379;p47"/>
          <p:cNvSpPr txBox="1"/>
          <p:nvPr/>
        </p:nvSpPr>
        <p:spPr>
          <a:xfrm>
            <a:off x="0" y="4832250"/>
            <a:ext cx="4015200" cy="33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200">
                <a:solidFill>
                  <a:srgbClr val="FFFFFF"/>
                </a:solidFill>
                <a:latin typeface="Open Sans"/>
                <a:ea typeface="Open Sans"/>
                <a:cs typeface="Open Sans"/>
                <a:sym typeface="Open Sans"/>
              </a:rPr>
              <a:t>Source: towardsdatascience.com</a:t>
            </a:r>
            <a:endParaRPr sz="1200">
              <a:solidFill>
                <a:srgbClr val="FFFFFF"/>
              </a:solidFill>
              <a:latin typeface="Open Sans"/>
              <a:ea typeface="Open Sans"/>
              <a:cs typeface="Open Sans"/>
              <a:sym typeface="Open Sans"/>
            </a:endParaRPr>
          </a:p>
        </p:txBody>
      </p:sp>
      <p:grpSp>
        <p:nvGrpSpPr>
          <p:cNvPr id="380" name="Google Shape;380;p47"/>
          <p:cNvGrpSpPr/>
          <p:nvPr/>
        </p:nvGrpSpPr>
        <p:grpSpPr>
          <a:xfrm rot="2700000">
            <a:off x="432087" y="-660385"/>
            <a:ext cx="1869079" cy="1869079"/>
            <a:chOff x="1293736" y="1258050"/>
            <a:chExt cx="2547000" cy="2547000"/>
          </a:xfrm>
        </p:grpSpPr>
        <p:sp>
          <p:nvSpPr>
            <p:cNvPr id="381" name="Google Shape;381;p47"/>
            <p:cNvSpPr/>
            <p:nvPr/>
          </p:nvSpPr>
          <p:spPr>
            <a:xfrm rot="2700000">
              <a:off x="2286374" y="1011412"/>
              <a:ext cx="561726" cy="3040276"/>
            </a:xfrm>
            <a:prstGeom prst="roundRect">
              <a:avLst>
                <a:gd fmla="val 50000" name="adj"/>
              </a:avLst>
            </a:prstGeom>
            <a:solidFill>
              <a:srgbClr val="0FA0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47"/>
            <p:cNvSpPr/>
            <p:nvPr/>
          </p:nvSpPr>
          <p:spPr>
            <a:xfrm rot="-2700000">
              <a:off x="1510773" y="3205343"/>
              <a:ext cx="374201" cy="374201"/>
            </a:xfrm>
            <a:prstGeom prst="ellipse">
              <a:avLst/>
            </a:prstGeom>
            <a:solidFill>
              <a:srgbClr val="FFFFFF"/>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GB" sz="1200">
                  <a:solidFill>
                    <a:srgbClr val="0944A1"/>
                  </a:solidFill>
                  <a:latin typeface="Roboto"/>
                  <a:ea typeface="Roboto"/>
                  <a:cs typeface="Roboto"/>
                  <a:sym typeface="Roboto"/>
                </a:rPr>
                <a:t>4</a:t>
              </a:r>
              <a:endParaRPr b="1" sz="1200">
                <a:solidFill>
                  <a:srgbClr val="0944A1"/>
                </a:solidFill>
                <a:latin typeface="Roboto"/>
                <a:ea typeface="Roboto"/>
                <a:cs typeface="Roboto"/>
                <a:sym typeface="Roboto"/>
              </a:endParaRPr>
            </a:p>
          </p:txBody>
        </p:sp>
        <p:sp>
          <p:nvSpPr>
            <p:cNvPr id="383" name="Google Shape;383;p47"/>
            <p:cNvSpPr txBox="1"/>
            <p:nvPr/>
          </p:nvSpPr>
          <p:spPr>
            <a:xfrm rot="-2700000">
              <a:off x="1501398" y="2241353"/>
              <a:ext cx="2332604" cy="393293"/>
            </a:xfrm>
            <a:prstGeom prst="rect">
              <a:avLst/>
            </a:prstGeom>
            <a:solidFill>
              <a:srgbClr val="0FA0B7"/>
            </a:solid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GB" sz="1200">
                  <a:solidFill>
                    <a:srgbClr val="FFFFFF"/>
                  </a:solidFill>
                  <a:latin typeface="Roboto"/>
                  <a:ea typeface="Roboto"/>
                  <a:cs typeface="Roboto"/>
                  <a:sym typeface="Roboto"/>
                </a:rPr>
                <a:t>Evaluation</a:t>
              </a:r>
              <a:endParaRPr b="1" sz="800">
                <a:solidFill>
                  <a:srgbClr val="FFFFFF"/>
                </a:solidFill>
                <a:latin typeface="Roboto"/>
                <a:ea typeface="Roboto"/>
                <a:cs typeface="Roboto"/>
                <a:sym typeface="Roboto"/>
              </a:endParaRPr>
            </a:p>
          </p:txBody>
        </p:sp>
      </p:grpSp>
      <p:sp>
        <p:nvSpPr>
          <p:cNvPr id="384" name="Google Shape;384;p47"/>
          <p:cNvSpPr txBox="1"/>
          <p:nvPr>
            <p:ph idx="1" type="body"/>
          </p:nvPr>
        </p:nvSpPr>
        <p:spPr>
          <a:xfrm>
            <a:off x="435525" y="1353700"/>
            <a:ext cx="3804300" cy="33390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GB" sz="1600"/>
              <a:t>Seeing where the model went wrong is very important</a:t>
            </a:r>
            <a:endParaRPr sz="1600"/>
          </a:p>
          <a:p>
            <a:pPr indent="-330200" lvl="0" marL="457200" rtl="0" algn="l">
              <a:spcBef>
                <a:spcPts val="0"/>
              </a:spcBef>
              <a:spcAft>
                <a:spcPts val="0"/>
              </a:spcAft>
              <a:buSzPts val="1600"/>
              <a:buChar char="●"/>
            </a:pPr>
            <a:r>
              <a:rPr lang="en-GB" sz="1600"/>
              <a:t>Usually, we can identify problems with the dataset such as incorrect labels or low quality data</a:t>
            </a:r>
            <a:endParaRPr sz="1600"/>
          </a:p>
          <a:p>
            <a:pPr indent="-330200" lvl="0" marL="457200" rtl="0" algn="l">
              <a:spcBef>
                <a:spcPts val="0"/>
              </a:spcBef>
              <a:spcAft>
                <a:spcPts val="0"/>
              </a:spcAft>
              <a:buSzPts val="1600"/>
              <a:buChar char="●"/>
            </a:pPr>
            <a:r>
              <a:rPr lang="en-GB" sz="1600"/>
              <a:t>Two methods for visualising error include the </a:t>
            </a:r>
            <a:r>
              <a:rPr b="1" lang="en-GB" sz="1600"/>
              <a:t>confusion matrix</a:t>
            </a:r>
            <a:r>
              <a:rPr lang="en-GB" sz="1600"/>
              <a:t> and the </a:t>
            </a:r>
            <a:r>
              <a:rPr b="1" lang="en-GB" sz="1600"/>
              <a:t>top losses</a:t>
            </a:r>
            <a:r>
              <a:rPr lang="en-GB" sz="1600"/>
              <a:t> function in FastAI</a:t>
            </a:r>
            <a:endParaRPr sz="1600"/>
          </a:p>
          <a:p>
            <a:pPr indent="0" lvl="0" marL="0" rtl="0" algn="l">
              <a:spcBef>
                <a:spcPts val="1600"/>
              </a:spcBef>
              <a:spcAft>
                <a:spcPts val="0"/>
              </a:spcAft>
              <a:buNone/>
            </a:pPr>
            <a:r>
              <a:t/>
            </a:r>
            <a:endParaRPr sz="1600"/>
          </a:p>
          <a:p>
            <a:pPr indent="0" lvl="0" marL="0" rtl="0" algn="l">
              <a:spcBef>
                <a:spcPts val="1600"/>
              </a:spcBef>
              <a:spcAft>
                <a:spcPts val="1600"/>
              </a:spcAft>
              <a:buNone/>
            </a:pPr>
            <a:r>
              <a:t/>
            </a:r>
            <a:endParaRPr sz="1600"/>
          </a:p>
        </p:txBody>
      </p:sp>
      <p:pic>
        <p:nvPicPr>
          <p:cNvPr id="385" name="Google Shape;385;p47"/>
          <p:cNvPicPr preferRelativeResize="0"/>
          <p:nvPr/>
        </p:nvPicPr>
        <p:blipFill>
          <a:blip r:embed="rId3">
            <a:alphaModFix/>
          </a:blip>
          <a:stretch>
            <a:fillRect/>
          </a:stretch>
        </p:blipFill>
        <p:spPr>
          <a:xfrm>
            <a:off x="4572000" y="1080575"/>
            <a:ext cx="3631650" cy="354857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p48"/>
          <p:cNvSpPr txBox="1"/>
          <p:nvPr>
            <p:ph type="title"/>
          </p:nvPr>
        </p:nvSpPr>
        <p:spPr>
          <a:xfrm>
            <a:off x="598100" y="2152347"/>
            <a:ext cx="8222100" cy="83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Breakout Room:</a:t>
            </a:r>
            <a:endParaRPr/>
          </a:p>
          <a:p>
            <a:pPr indent="0" lvl="0" marL="0" rtl="0" algn="l">
              <a:spcBef>
                <a:spcPts val="0"/>
              </a:spcBef>
              <a:spcAft>
                <a:spcPts val="0"/>
              </a:spcAft>
              <a:buNone/>
            </a:pPr>
            <a:r>
              <a:rPr lang="en-GB"/>
              <a:t>Discussion Time for 10 minutes</a:t>
            </a:r>
            <a:endParaRPr/>
          </a:p>
        </p:txBody>
      </p:sp>
      <p:sp>
        <p:nvSpPr>
          <p:cNvPr id="391" name="Google Shape;391;p48"/>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 name="Shape 395"/>
        <p:cNvGrpSpPr/>
        <p:nvPr/>
      </p:nvGrpSpPr>
      <p:grpSpPr>
        <a:xfrm>
          <a:off x="0" y="0"/>
          <a:ext cx="0" cy="0"/>
          <a:chOff x="0" y="0"/>
          <a:chExt cx="0" cy="0"/>
        </a:xfrm>
      </p:grpSpPr>
      <p:sp>
        <p:nvSpPr>
          <p:cNvPr id="396" name="Google Shape;396;p49"/>
          <p:cNvSpPr txBox="1"/>
          <p:nvPr>
            <p:ph type="title"/>
          </p:nvPr>
        </p:nvSpPr>
        <p:spPr>
          <a:xfrm>
            <a:off x="311700" y="2576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Breakout Time - 10 mins</a:t>
            </a:r>
            <a:endParaRPr/>
          </a:p>
        </p:txBody>
      </p:sp>
      <p:sp>
        <p:nvSpPr>
          <p:cNvPr id="397" name="Google Shape;397;p49"/>
          <p:cNvSpPr txBox="1"/>
          <p:nvPr>
            <p:ph idx="1" type="body"/>
          </p:nvPr>
        </p:nvSpPr>
        <p:spPr>
          <a:xfrm>
            <a:off x="311700" y="1001275"/>
            <a:ext cx="8520600" cy="333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Things you might want to ask about:</a:t>
            </a:r>
            <a:endParaRPr/>
          </a:p>
          <a:p>
            <a:pPr indent="-342900" lvl="0" marL="457200" rtl="0" algn="l">
              <a:spcBef>
                <a:spcPts val="1600"/>
              </a:spcBef>
              <a:spcAft>
                <a:spcPts val="0"/>
              </a:spcAft>
              <a:buSzPts val="1800"/>
              <a:buChar char="●"/>
            </a:pPr>
            <a:r>
              <a:rPr lang="en-GB"/>
              <a:t>What prevents us from using a single dataset?</a:t>
            </a:r>
            <a:endParaRPr/>
          </a:p>
          <a:p>
            <a:pPr indent="-342900" lvl="0" marL="457200" rtl="0" algn="l">
              <a:spcBef>
                <a:spcPts val="0"/>
              </a:spcBef>
              <a:spcAft>
                <a:spcPts val="0"/>
              </a:spcAft>
              <a:buSzPts val="1800"/>
              <a:buChar char="●"/>
            </a:pPr>
            <a:r>
              <a:rPr lang="en-GB"/>
              <a:t>What happens with extremely small &amp; large learning rates?</a:t>
            </a:r>
            <a:endParaRPr/>
          </a:p>
          <a:p>
            <a:pPr indent="-342900" lvl="0" marL="457200" rtl="0" algn="l">
              <a:spcBef>
                <a:spcPts val="0"/>
              </a:spcBef>
              <a:spcAft>
                <a:spcPts val="0"/>
              </a:spcAft>
              <a:buSzPts val="1800"/>
              <a:buChar char="●"/>
            </a:pPr>
            <a:r>
              <a:rPr lang="en-GB"/>
              <a:t>How can you combat over/under fitting?</a:t>
            </a:r>
            <a:endParaRPr/>
          </a:p>
          <a:p>
            <a:pPr indent="-342900" lvl="0" marL="457200" rtl="0" algn="l">
              <a:spcBef>
                <a:spcPts val="0"/>
              </a:spcBef>
              <a:spcAft>
                <a:spcPts val="0"/>
              </a:spcAft>
              <a:buSzPts val="1800"/>
              <a:buChar char="●"/>
            </a:pPr>
            <a:r>
              <a:rPr lang="en-GB"/>
              <a:t>Is climbing down a mountain a good analogy for gradient descent?</a:t>
            </a:r>
            <a:endParaRPr/>
          </a:p>
          <a:p>
            <a:pPr indent="-342900" lvl="0" marL="457200" rtl="0" algn="l">
              <a:spcBef>
                <a:spcPts val="0"/>
              </a:spcBef>
              <a:spcAft>
                <a:spcPts val="0"/>
              </a:spcAft>
              <a:buSzPts val="1800"/>
              <a:buChar char="●"/>
            </a:pPr>
            <a:r>
              <a:rPr lang="en-GB"/>
              <a:t>When should you stop training?</a:t>
            </a:r>
            <a:endParaRPr/>
          </a:p>
          <a:p>
            <a:pPr indent="0" lvl="0" marL="457200" rtl="0" algn="l">
              <a:spcBef>
                <a:spcPts val="1600"/>
              </a:spcBef>
              <a:spcAft>
                <a:spcPts val="0"/>
              </a:spcAft>
              <a:buNone/>
            </a:pPr>
            <a:r>
              <a:t/>
            </a:r>
            <a:endParaRPr/>
          </a:p>
          <a:p>
            <a:pPr indent="0" lvl="0" marL="457200" rtl="0" algn="l">
              <a:spcBef>
                <a:spcPts val="1600"/>
              </a:spcBef>
              <a:spcAft>
                <a:spcPts val="1600"/>
              </a:spcAft>
              <a:buNone/>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sp>
        <p:nvSpPr>
          <p:cNvPr id="402" name="Google Shape;402;p50"/>
          <p:cNvSpPr txBox="1"/>
          <p:nvPr>
            <p:ph type="title"/>
          </p:nvPr>
        </p:nvSpPr>
        <p:spPr>
          <a:xfrm>
            <a:off x="598100" y="2152347"/>
            <a:ext cx="8222100" cy="83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How do we do Deep Learning?</a:t>
            </a:r>
            <a:endParaRPr/>
          </a:p>
        </p:txBody>
      </p:sp>
      <p:sp>
        <p:nvSpPr>
          <p:cNvPr id="403" name="Google Shape;403;p50"/>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7" name="Shape 407"/>
        <p:cNvGrpSpPr/>
        <p:nvPr/>
      </p:nvGrpSpPr>
      <p:grpSpPr>
        <a:xfrm>
          <a:off x="0" y="0"/>
          <a:ext cx="0" cy="0"/>
          <a:chOff x="0" y="0"/>
          <a:chExt cx="0" cy="0"/>
        </a:xfrm>
      </p:grpSpPr>
      <p:sp>
        <p:nvSpPr>
          <p:cNvPr id="408" name="Google Shape;408;p51"/>
          <p:cNvSpPr txBox="1"/>
          <p:nvPr>
            <p:ph type="title"/>
          </p:nvPr>
        </p:nvSpPr>
        <p:spPr>
          <a:xfrm>
            <a:off x="311700" y="2576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a:t>
            </a:r>
            <a:r>
              <a:rPr lang="en-GB"/>
              <a:t>astAI vs PyTorch</a:t>
            </a:r>
            <a:endParaRPr/>
          </a:p>
        </p:txBody>
      </p:sp>
      <p:sp>
        <p:nvSpPr>
          <p:cNvPr id="409" name="Google Shape;409;p51"/>
          <p:cNvSpPr txBox="1"/>
          <p:nvPr>
            <p:ph idx="1" type="body"/>
          </p:nvPr>
        </p:nvSpPr>
        <p:spPr>
          <a:xfrm>
            <a:off x="311700" y="1001275"/>
            <a:ext cx="5177400" cy="33390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GB" sz="1400"/>
              <a:t>Arguably the easiest deep learning framework</a:t>
            </a:r>
            <a:endParaRPr sz="1400"/>
          </a:p>
          <a:p>
            <a:pPr indent="-317500" lvl="0" marL="457200" rtl="0" algn="l">
              <a:spcBef>
                <a:spcPts val="0"/>
              </a:spcBef>
              <a:spcAft>
                <a:spcPts val="0"/>
              </a:spcAft>
              <a:buSzPts val="1400"/>
              <a:buChar char="●"/>
            </a:pPr>
            <a:r>
              <a:rPr lang="en-GB" sz="1400"/>
              <a:t>Where possible FastAI makes the choices for us</a:t>
            </a:r>
            <a:endParaRPr sz="1400"/>
          </a:p>
          <a:p>
            <a:pPr indent="-317500" lvl="0" marL="457200" rtl="0" algn="l">
              <a:spcBef>
                <a:spcPts val="0"/>
              </a:spcBef>
              <a:spcAft>
                <a:spcPts val="0"/>
              </a:spcAft>
              <a:buSzPts val="1400"/>
              <a:buChar char="●"/>
            </a:pPr>
            <a:r>
              <a:rPr lang="en-GB" sz="1400"/>
              <a:t>Can be quick to create basic models</a:t>
            </a:r>
            <a:endParaRPr sz="1400"/>
          </a:p>
          <a:p>
            <a:pPr indent="0" lvl="0" marL="457200" rtl="0" algn="l">
              <a:spcBef>
                <a:spcPts val="1600"/>
              </a:spcBef>
              <a:spcAft>
                <a:spcPts val="0"/>
              </a:spcAft>
              <a:buNone/>
            </a:pPr>
            <a:r>
              <a:t/>
            </a:r>
            <a:endParaRPr sz="1400"/>
          </a:p>
          <a:p>
            <a:pPr indent="-317500" lvl="0" marL="457200" rtl="0" algn="l">
              <a:spcBef>
                <a:spcPts val="1600"/>
              </a:spcBef>
              <a:spcAft>
                <a:spcPts val="0"/>
              </a:spcAft>
              <a:buSzPts val="1400"/>
              <a:buChar char="●"/>
            </a:pPr>
            <a:r>
              <a:rPr lang="en-GB" sz="1400"/>
              <a:t>FastAI runs on top of PyTorch</a:t>
            </a:r>
            <a:endParaRPr sz="1400"/>
          </a:p>
          <a:p>
            <a:pPr indent="-317500" lvl="0" marL="457200" rtl="0" algn="l">
              <a:spcBef>
                <a:spcPts val="0"/>
              </a:spcBef>
              <a:spcAft>
                <a:spcPts val="0"/>
              </a:spcAft>
              <a:buSzPts val="1400"/>
              <a:buChar char="●"/>
            </a:pPr>
            <a:r>
              <a:rPr lang="en-GB" sz="1400"/>
              <a:t>PyTorch is an open source deep learning platform that provides a seamless path from research prototyping to production deployment</a:t>
            </a:r>
            <a:endParaRPr sz="1400"/>
          </a:p>
          <a:p>
            <a:pPr indent="-317500" lvl="0" marL="457200" rtl="0" algn="l">
              <a:spcBef>
                <a:spcPts val="0"/>
              </a:spcBef>
              <a:spcAft>
                <a:spcPts val="0"/>
              </a:spcAft>
              <a:buSzPts val="1400"/>
              <a:buChar char="●"/>
            </a:pPr>
            <a:r>
              <a:rPr lang="en-GB" sz="1400"/>
              <a:t>Flexible</a:t>
            </a:r>
            <a:endParaRPr sz="1400"/>
          </a:p>
        </p:txBody>
      </p:sp>
      <p:sp>
        <p:nvSpPr>
          <p:cNvPr id="410" name="Google Shape;410;p51"/>
          <p:cNvSpPr txBox="1"/>
          <p:nvPr>
            <p:ph idx="12" type="sldNum"/>
          </p:nvPr>
        </p:nvSpPr>
        <p:spPr>
          <a:xfrm>
            <a:off x="8536631" y="48035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pic>
        <p:nvPicPr>
          <p:cNvPr id="411" name="Google Shape;411;p51"/>
          <p:cNvPicPr preferRelativeResize="0"/>
          <p:nvPr/>
        </p:nvPicPr>
        <p:blipFill>
          <a:blip r:embed="rId3">
            <a:alphaModFix/>
          </a:blip>
          <a:stretch>
            <a:fillRect/>
          </a:stretch>
        </p:blipFill>
        <p:spPr>
          <a:xfrm>
            <a:off x="6452450" y="1001275"/>
            <a:ext cx="1273075" cy="1273050"/>
          </a:xfrm>
          <a:prstGeom prst="rect">
            <a:avLst/>
          </a:prstGeom>
          <a:noFill/>
          <a:ln>
            <a:noFill/>
          </a:ln>
        </p:spPr>
      </p:pic>
      <p:pic>
        <p:nvPicPr>
          <p:cNvPr id="412" name="Google Shape;412;p51"/>
          <p:cNvPicPr preferRelativeResize="0"/>
          <p:nvPr/>
        </p:nvPicPr>
        <p:blipFill>
          <a:blip r:embed="rId4">
            <a:alphaModFix/>
          </a:blip>
          <a:stretch>
            <a:fillRect/>
          </a:stretch>
        </p:blipFill>
        <p:spPr>
          <a:xfrm>
            <a:off x="5374488" y="3191400"/>
            <a:ext cx="3428999" cy="6858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6" name="Shape 416"/>
        <p:cNvGrpSpPr/>
        <p:nvPr/>
      </p:nvGrpSpPr>
      <p:grpSpPr>
        <a:xfrm>
          <a:off x="0" y="0"/>
          <a:ext cx="0" cy="0"/>
          <a:chOff x="0" y="0"/>
          <a:chExt cx="0" cy="0"/>
        </a:xfrm>
      </p:grpSpPr>
      <p:sp>
        <p:nvSpPr>
          <p:cNvPr id="417" name="Google Shape;417;p52"/>
          <p:cNvSpPr txBox="1"/>
          <p:nvPr>
            <p:ph type="title"/>
          </p:nvPr>
        </p:nvSpPr>
        <p:spPr>
          <a:xfrm>
            <a:off x="311700" y="2576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Google Colaboratory</a:t>
            </a:r>
            <a:endParaRPr/>
          </a:p>
        </p:txBody>
      </p:sp>
      <p:sp>
        <p:nvSpPr>
          <p:cNvPr id="418" name="Google Shape;418;p52"/>
          <p:cNvSpPr txBox="1"/>
          <p:nvPr>
            <p:ph idx="1" type="body"/>
          </p:nvPr>
        </p:nvSpPr>
        <p:spPr>
          <a:xfrm>
            <a:off x="311700" y="1001275"/>
            <a:ext cx="5319600" cy="33390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GB" sz="1600"/>
              <a:t>Colaboratory is a free Jupyter notebook environment that requires no setup and runs entirely in the cloud.</a:t>
            </a:r>
            <a:endParaRPr sz="1600"/>
          </a:p>
          <a:p>
            <a:pPr indent="-330200" lvl="0" marL="457200" rtl="0" algn="l">
              <a:spcBef>
                <a:spcPts val="0"/>
              </a:spcBef>
              <a:spcAft>
                <a:spcPts val="0"/>
              </a:spcAft>
              <a:buSzPts val="1600"/>
              <a:buChar char="●"/>
            </a:pPr>
            <a:r>
              <a:rPr lang="en-GB" sz="1600"/>
              <a:t>With Colaboratory you can write and execute code, save and share your analyses, and access powerful computing resources, all for free from your browser.</a:t>
            </a:r>
            <a:endParaRPr sz="1600"/>
          </a:p>
          <a:p>
            <a:pPr indent="-330200" lvl="0" marL="457200" rtl="0" algn="l">
              <a:spcBef>
                <a:spcPts val="0"/>
              </a:spcBef>
              <a:spcAft>
                <a:spcPts val="0"/>
              </a:spcAft>
              <a:buSzPts val="1600"/>
              <a:buChar char="●"/>
            </a:pPr>
            <a:r>
              <a:rPr lang="en-GB" sz="1600"/>
              <a:t>To open the training notebook, navigate to DeepNeuron Team Google Drive &gt; Training &gt; Week1_fastai_basics.ipynb. </a:t>
            </a:r>
            <a:r>
              <a:rPr b="1" lang="en-GB" sz="1600"/>
              <a:t>Right click</a:t>
            </a:r>
            <a:r>
              <a:rPr lang="en-GB" sz="1600"/>
              <a:t> and “Open with Google Colab” </a:t>
            </a:r>
            <a:endParaRPr sz="1600"/>
          </a:p>
          <a:p>
            <a:pPr indent="0" lvl="0" marL="0" rtl="0" algn="l">
              <a:spcBef>
                <a:spcPts val="1600"/>
              </a:spcBef>
              <a:spcAft>
                <a:spcPts val="1600"/>
              </a:spcAft>
              <a:buNone/>
            </a:pPr>
            <a:r>
              <a:t/>
            </a:r>
            <a:endParaRPr sz="1600"/>
          </a:p>
        </p:txBody>
      </p:sp>
      <p:sp>
        <p:nvSpPr>
          <p:cNvPr id="419" name="Google Shape;419;p52"/>
          <p:cNvSpPr txBox="1"/>
          <p:nvPr>
            <p:ph idx="12" type="sldNum"/>
          </p:nvPr>
        </p:nvSpPr>
        <p:spPr>
          <a:xfrm>
            <a:off x="8536631" y="48035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pic>
        <p:nvPicPr>
          <p:cNvPr id="420" name="Google Shape;420;p52"/>
          <p:cNvPicPr preferRelativeResize="0"/>
          <p:nvPr/>
        </p:nvPicPr>
        <p:blipFill>
          <a:blip r:embed="rId3">
            <a:alphaModFix/>
          </a:blip>
          <a:stretch>
            <a:fillRect/>
          </a:stretch>
        </p:blipFill>
        <p:spPr>
          <a:xfrm>
            <a:off x="5766500" y="1407950"/>
            <a:ext cx="2770125" cy="1723475"/>
          </a:xfrm>
          <a:prstGeom prst="rect">
            <a:avLst/>
          </a:prstGeom>
          <a:noFill/>
          <a:ln>
            <a:noFill/>
          </a:ln>
        </p:spPr>
      </p:pic>
      <p:grpSp>
        <p:nvGrpSpPr>
          <p:cNvPr id="421" name="Google Shape;421;p52"/>
          <p:cNvGrpSpPr/>
          <p:nvPr/>
        </p:nvGrpSpPr>
        <p:grpSpPr>
          <a:xfrm rot="2700000">
            <a:off x="6018387" y="2808965"/>
            <a:ext cx="1869079" cy="1869079"/>
            <a:chOff x="1293736" y="1258050"/>
            <a:chExt cx="2547000" cy="2547000"/>
          </a:xfrm>
        </p:grpSpPr>
        <p:sp>
          <p:nvSpPr>
            <p:cNvPr id="422" name="Google Shape;422;p52"/>
            <p:cNvSpPr/>
            <p:nvPr/>
          </p:nvSpPr>
          <p:spPr>
            <a:xfrm rot="2700000">
              <a:off x="2286374" y="1011412"/>
              <a:ext cx="561726" cy="3040276"/>
            </a:xfrm>
            <a:prstGeom prst="roundRect">
              <a:avLst>
                <a:gd fmla="val 50000" name="adj"/>
              </a:avLst>
            </a:prstGeom>
            <a:solidFill>
              <a:srgbClr val="0FA0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52"/>
            <p:cNvSpPr/>
            <p:nvPr/>
          </p:nvSpPr>
          <p:spPr>
            <a:xfrm rot="-2700000">
              <a:off x="1510773" y="3205343"/>
              <a:ext cx="374201" cy="374201"/>
            </a:xfrm>
            <a:prstGeom prst="ellipse">
              <a:avLst/>
            </a:prstGeom>
            <a:solidFill>
              <a:srgbClr val="FFFFFF"/>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GB" sz="1200">
                  <a:solidFill>
                    <a:srgbClr val="0944A1"/>
                  </a:solidFill>
                  <a:latin typeface="Roboto"/>
                  <a:ea typeface="Roboto"/>
                  <a:cs typeface="Roboto"/>
                  <a:sym typeface="Roboto"/>
                </a:rPr>
                <a:t>WARNING</a:t>
              </a:r>
              <a:endParaRPr b="1" sz="1200">
                <a:solidFill>
                  <a:srgbClr val="0944A1"/>
                </a:solidFill>
                <a:latin typeface="Roboto"/>
                <a:ea typeface="Roboto"/>
                <a:cs typeface="Roboto"/>
                <a:sym typeface="Roboto"/>
              </a:endParaRPr>
            </a:p>
          </p:txBody>
        </p:sp>
        <p:sp>
          <p:nvSpPr>
            <p:cNvPr id="424" name="Google Shape;424;p52"/>
            <p:cNvSpPr txBox="1"/>
            <p:nvPr/>
          </p:nvSpPr>
          <p:spPr>
            <a:xfrm rot="-2700000">
              <a:off x="1501398" y="2241353"/>
              <a:ext cx="2332604" cy="393293"/>
            </a:xfrm>
            <a:prstGeom prst="rect">
              <a:avLst/>
            </a:prstGeom>
            <a:solidFill>
              <a:srgbClr val="0FA0B7"/>
            </a:solid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GB" sz="1200">
                  <a:solidFill>
                    <a:srgbClr val="FFFFFF"/>
                  </a:solidFill>
                  <a:latin typeface="Roboto"/>
                  <a:ea typeface="Roboto"/>
                  <a:cs typeface="Roboto"/>
                  <a:sym typeface="Roboto"/>
                </a:rPr>
                <a:t>MAKE A COPY</a:t>
              </a:r>
              <a:endParaRPr b="1" sz="800">
                <a:solidFill>
                  <a:srgbClr val="FFFFFF"/>
                </a:solidFill>
                <a:latin typeface="Roboto"/>
                <a:ea typeface="Roboto"/>
                <a:cs typeface="Roboto"/>
                <a:sym typeface="Roboto"/>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8" name="Shape 428"/>
        <p:cNvGrpSpPr/>
        <p:nvPr/>
      </p:nvGrpSpPr>
      <p:grpSpPr>
        <a:xfrm>
          <a:off x="0" y="0"/>
          <a:ext cx="0" cy="0"/>
          <a:chOff x="0" y="0"/>
          <a:chExt cx="0" cy="0"/>
        </a:xfrm>
      </p:grpSpPr>
      <p:sp>
        <p:nvSpPr>
          <p:cNvPr id="429" name="Google Shape;429;p53"/>
          <p:cNvSpPr txBox="1"/>
          <p:nvPr>
            <p:ph type="title"/>
          </p:nvPr>
        </p:nvSpPr>
        <p:spPr>
          <a:xfrm>
            <a:off x="311700" y="2576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Google Colaboratory</a:t>
            </a:r>
            <a:endParaRPr/>
          </a:p>
        </p:txBody>
      </p:sp>
      <p:sp>
        <p:nvSpPr>
          <p:cNvPr id="430" name="Google Shape;430;p53"/>
          <p:cNvSpPr txBox="1"/>
          <p:nvPr>
            <p:ph idx="12" type="sldNum"/>
          </p:nvPr>
        </p:nvSpPr>
        <p:spPr>
          <a:xfrm>
            <a:off x="8536631" y="48035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pic>
        <p:nvPicPr>
          <p:cNvPr id="431" name="Google Shape;431;p53"/>
          <p:cNvPicPr preferRelativeResize="0"/>
          <p:nvPr/>
        </p:nvPicPr>
        <p:blipFill>
          <a:blip r:embed="rId3">
            <a:alphaModFix/>
          </a:blip>
          <a:stretch>
            <a:fillRect/>
          </a:stretch>
        </p:blipFill>
        <p:spPr>
          <a:xfrm>
            <a:off x="2924350" y="865400"/>
            <a:ext cx="3965369" cy="397329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7"/>
          <p:cNvSpPr txBox="1"/>
          <p:nvPr>
            <p:ph type="title"/>
          </p:nvPr>
        </p:nvSpPr>
        <p:spPr>
          <a:xfrm>
            <a:off x="311700" y="2576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Today’s Workshop</a:t>
            </a:r>
            <a:endParaRPr/>
          </a:p>
        </p:txBody>
      </p:sp>
      <p:sp>
        <p:nvSpPr>
          <p:cNvPr id="142" name="Google Shape;142;p27"/>
          <p:cNvSpPr txBox="1"/>
          <p:nvPr>
            <p:ph idx="12" type="sldNum"/>
          </p:nvPr>
        </p:nvSpPr>
        <p:spPr>
          <a:xfrm>
            <a:off x="8536631" y="48035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143" name="Google Shape;143;p27"/>
          <p:cNvSpPr txBox="1"/>
          <p:nvPr/>
        </p:nvSpPr>
        <p:spPr>
          <a:xfrm>
            <a:off x="0" y="4832250"/>
            <a:ext cx="2095500" cy="33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200">
                <a:solidFill>
                  <a:srgbClr val="FFFFFF"/>
                </a:solidFill>
                <a:latin typeface="Open Sans"/>
                <a:ea typeface="Open Sans"/>
                <a:cs typeface="Open Sans"/>
                <a:sym typeface="Open Sans"/>
              </a:rPr>
              <a:t>Source: Nvidia </a:t>
            </a:r>
            <a:endParaRPr sz="1200">
              <a:solidFill>
                <a:srgbClr val="FFFFFF"/>
              </a:solidFill>
              <a:latin typeface="Open Sans"/>
              <a:ea typeface="Open Sans"/>
              <a:cs typeface="Open Sans"/>
              <a:sym typeface="Open Sans"/>
            </a:endParaRPr>
          </a:p>
        </p:txBody>
      </p:sp>
      <p:sp>
        <p:nvSpPr>
          <p:cNvPr id="144" name="Google Shape;144;p27"/>
          <p:cNvSpPr txBox="1"/>
          <p:nvPr/>
        </p:nvSpPr>
        <p:spPr>
          <a:xfrm>
            <a:off x="503925" y="1155550"/>
            <a:ext cx="6551100" cy="31188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Roboto"/>
              <a:buChar char="●"/>
            </a:pPr>
            <a:r>
              <a:rPr lang="en-GB">
                <a:latin typeface="Roboto"/>
                <a:ea typeface="Roboto"/>
                <a:cs typeface="Roboto"/>
                <a:sym typeface="Roboto"/>
              </a:rPr>
              <a:t>What is Deep Learning?</a:t>
            </a:r>
            <a:endParaRPr>
              <a:latin typeface="Roboto"/>
              <a:ea typeface="Roboto"/>
              <a:cs typeface="Roboto"/>
              <a:sym typeface="Roboto"/>
            </a:endParaRPr>
          </a:p>
          <a:p>
            <a:pPr indent="0" lvl="0" marL="457200" rtl="0" algn="l">
              <a:spcBef>
                <a:spcPts val="0"/>
              </a:spcBef>
              <a:spcAft>
                <a:spcPts val="0"/>
              </a:spcAft>
              <a:buNone/>
            </a:pPr>
            <a:r>
              <a:t/>
            </a:r>
            <a:endParaRPr>
              <a:latin typeface="Roboto"/>
              <a:ea typeface="Roboto"/>
              <a:cs typeface="Roboto"/>
              <a:sym typeface="Roboto"/>
            </a:endParaRPr>
          </a:p>
          <a:p>
            <a:pPr indent="-317500" lvl="0" marL="457200" rtl="0" algn="l">
              <a:spcBef>
                <a:spcPts val="0"/>
              </a:spcBef>
              <a:spcAft>
                <a:spcPts val="0"/>
              </a:spcAft>
              <a:buSzPts val="1400"/>
              <a:buFont typeface="Roboto"/>
              <a:buChar char="●"/>
            </a:pPr>
            <a:r>
              <a:rPr lang="en-GB">
                <a:latin typeface="Roboto"/>
                <a:ea typeface="Roboto"/>
                <a:cs typeface="Roboto"/>
                <a:sym typeface="Roboto"/>
              </a:rPr>
              <a:t>Deep Learning Concepts</a:t>
            </a:r>
            <a:endParaRPr>
              <a:latin typeface="Roboto"/>
              <a:ea typeface="Roboto"/>
              <a:cs typeface="Roboto"/>
              <a:sym typeface="Roboto"/>
            </a:endParaRPr>
          </a:p>
          <a:p>
            <a:pPr indent="-317500" lvl="1" marL="914400" rtl="0" algn="l">
              <a:spcBef>
                <a:spcPts val="0"/>
              </a:spcBef>
              <a:spcAft>
                <a:spcPts val="0"/>
              </a:spcAft>
              <a:buSzPts val="1400"/>
              <a:buFont typeface="Roboto"/>
              <a:buChar char="○"/>
            </a:pPr>
            <a:r>
              <a:rPr lang="en-GB">
                <a:latin typeface="Roboto"/>
                <a:ea typeface="Roboto"/>
                <a:cs typeface="Roboto"/>
                <a:sym typeface="Roboto"/>
              </a:rPr>
              <a:t>Datasets - Training vs Validation vs Test</a:t>
            </a:r>
            <a:endParaRPr>
              <a:latin typeface="Roboto"/>
              <a:ea typeface="Roboto"/>
              <a:cs typeface="Roboto"/>
              <a:sym typeface="Roboto"/>
            </a:endParaRPr>
          </a:p>
          <a:p>
            <a:pPr indent="-317500" lvl="1" marL="914400" rtl="0" algn="l">
              <a:spcBef>
                <a:spcPts val="0"/>
              </a:spcBef>
              <a:spcAft>
                <a:spcPts val="0"/>
              </a:spcAft>
              <a:buSzPts val="1400"/>
              <a:buFont typeface="Roboto"/>
              <a:buChar char="○"/>
            </a:pPr>
            <a:r>
              <a:rPr lang="en-GB">
                <a:latin typeface="Roboto"/>
                <a:ea typeface="Roboto"/>
                <a:cs typeface="Roboto"/>
                <a:sym typeface="Roboto"/>
              </a:rPr>
              <a:t>What is a Neural Net? - Layers &amp; Perceptrons</a:t>
            </a:r>
            <a:endParaRPr>
              <a:latin typeface="Roboto"/>
              <a:ea typeface="Roboto"/>
              <a:cs typeface="Roboto"/>
              <a:sym typeface="Roboto"/>
            </a:endParaRPr>
          </a:p>
          <a:p>
            <a:pPr indent="-317500" lvl="1" marL="914400" rtl="0" algn="l">
              <a:spcBef>
                <a:spcPts val="0"/>
              </a:spcBef>
              <a:spcAft>
                <a:spcPts val="0"/>
              </a:spcAft>
              <a:buSzPts val="1400"/>
              <a:buFont typeface="Roboto"/>
              <a:buChar char="○"/>
            </a:pPr>
            <a:r>
              <a:rPr lang="en-GB">
                <a:latin typeface="Roboto"/>
                <a:ea typeface="Roboto"/>
                <a:cs typeface="Roboto"/>
                <a:sym typeface="Roboto"/>
              </a:rPr>
              <a:t>Objective Functions</a:t>
            </a:r>
            <a:endParaRPr>
              <a:latin typeface="Roboto"/>
              <a:ea typeface="Roboto"/>
              <a:cs typeface="Roboto"/>
              <a:sym typeface="Roboto"/>
            </a:endParaRPr>
          </a:p>
          <a:p>
            <a:pPr indent="-317500" lvl="1" marL="914400" rtl="0" algn="l">
              <a:spcBef>
                <a:spcPts val="0"/>
              </a:spcBef>
              <a:spcAft>
                <a:spcPts val="0"/>
              </a:spcAft>
              <a:buSzPts val="1400"/>
              <a:buFont typeface="Roboto"/>
              <a:buChar char="○"/>
            </a:pPr>
            <a:r>
              <a:rPr lang="en-GB">
                <a:latin typeface="Roboto"/>
                <a:ea typeface="Roboto"/>
                <a:cs typeface="Roboto"/>
                <a:sym typeface="Roboto"/>
              </a:rPr>
              <a:t>Gradient Descent</a:t>
            </a:r>
            <a:endParaRPr>
              <a:latin typeface="Roboto"/>
              <a:ea typeface="Roboto"/>
              <a:cs typeface="Roboto"/>
              <a:sym typeface="Roboto"/>
            </a:endParaRPr>
          </a:p>
          <a:p>
            <a:pPr indent="-317500" lvl="1" marL="914400" rtl="0" algn="l">
              <a:spcBef>
                <a:spcPts val="0"/>
              </a:spcBef>
              <a:spcAft>
                <a:spcPts val="0"/>
              </a:spcAft>
              <a:buSzPts val="1400"/>
              <a:buFont typeface="Roboto"/>
              <a:buChar char="○"/>
            </a:pPr>
            <a:r>
              <a:rPr lang="en-GB">
                <a:latin typeface="Roboto"/>
                <a:ea typeface="Roboto"/>
                <a:cs typeface="Roboto"/>
                <a:sym typeface="Roboto"/>
              </a:rPr>
              <a:t>Learning Rates</a:t>
            </a:r>
            <a:endParaRPr>
              <a:latin typeface="Roboto"/>
              <a:ea typeface="Roboto"/>
              <a:cs typeface="Roboto"/>
              <a:sym typeface="Roboto"/>
            </a:endParaRPr>
          </a:p>
          <a:p>
            <a:pPr indent="-317500" lvl="1" marL="914400" rtl="0" algn="l">
              <a:spcBef>
                <a:spcPts val="0"/>
              </a:spcBef>
              <a:spcAft>
                <a:spcPts val="0"/>
              </a:spcAft>
              <a:buSzPts val="1400"/>
              <a:buFont typeface="Roboto"/>
              <a:buChar char="○"/>
            </a:pPr>
            <a:r>
              <a:rPr lang="en-GB">
                <a:latin typeface="Roboto"/>
                <a:ea typeface="Roboto"/>
                <a:cs typeface="Roboto"/>
                <a:sym typeface="Roboto"/>
              </a:rPr>
              <a:t>Loss Functions</a:t>
            </a:r>
            <a:endParaRPr>
              <a:latin typeface="Roboto"/>
              <a:ea typeface="Roboto"/>
              <a:cs typeface="Roboto"/>
              <a:sym typeface="Roboto"/>
            </a:endParaRPr>
          </a:p>
          <a:p>
            <a:pPr indent="-317500" lvl="1" marL="914400" rtl="0" algn="l">
              <a:spcBef>
                <a:spcPts val="0"/>
              </a:spcBef>
              <a:spcAft>
                <a:spcPts val="0"/>
              </a:spcAft>
              <a:buSzPts val="1400"/>
              <a:buFont typeface="Roboto"/>
              <a:buChar char="○"/>
            </a:pPr>
            <a:r>
              <a:rPr lang="en-GB">
                <a:latin typeface="Roboto"/>
                <a:ea typeface="Roboto"/>
                <a:cs typeface="Roboto"/>
                <a:sym typeface="Roboto"/>
              </a:rPr>
              <a:t>Metrics</a:t>
            </a:r>
            <a:endParaRPr>
              <a:latin typeface="Roboto"/>
              <a:ea typeface="Roboto"/>
              <a:cs typeface="Roboto"/>
              <a:sym typeface="Roboto"/>
            </a:endParaRPr>
          </a:p>
          <a:p>
            <a:pPr indent="0" lvl="0" marL="457200" rtl="0" algn="l">
              <a:spcBef>
                <a:spcPts val="0"/>
              </a:spcBef>
              <a:spcAft>
                <a:spcPts val="0"/>
              </a:spcAft>
              <a:buNone/>
            </a:pPr>
            <a:r>
              <a:t/>
            </a:r>
            <a:endParaRPr>
              <a:latin typeface="Roboto"/>
              <a:ea typeface="Roboto"/>
              <a:cs typeface="Roboto"/>
              <a:sym typeface="Roboto"/>
            </a:endParaRPr>
          </a:p>
          <a:p>
            <a:pPr indent="-317500" lvl="0" marL="457200" rtl="0" algn="l">
              <a:spcBef>
                <a:spcPts val="0"/>
              </a:spcBef>
              <a:spcAft>
                <a:spcPts val="0"/>
              </a:spcAft>
              <a:buSzPts val="1400"/>
              <a:buFont typeface="Roboto"/>
              <a:buChar char="●"/>
            </a:pPr>
            <a:r>
              <a:rPr lang="en-GB">
                <a:latin typeface="Roboto"/>
                <a:ea typeface="Roboto"/>
                <a:cs typeface="Roboto"/>
                <a:sym typeface="Roboto"/>
              </a:rPr>
              <a:t>FastAI and Google Collab</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317500" lvl="0" marL="457200" rtl="0" algn="l">
              <a:spcBef>
                <a:spcPts val="0"/>
              </a:spcBef>
              <a:spcAft>
                <a:spcPts val="0"/>
              </a:spcAft>
              <a:buSzPts val="1400"/>
              <a:buFont typeface="Roboto"/>
              <a:buChar char="●"/>
            </a:pPr>
            <a:r>
              <a:rPr lang="en-GB">
                <a:latin typeface="Roboto"/>
                <a:ea typeface="Roboto"/>
                <a:cs typeface="Roboto"/>
                <a:sym typeface="Roboto"/>
              </a:rPr>
              <a:t>Practical Image Classification Tasks</a:t>
            </a:r>
            <a:endParaRPr>
              <a:latin typeface="Roboto"/>
              <a:ea typeface="Roboto"/>
              <a:cs typeface="Roboto"/>
              <a:sym typeface="Roboto"/>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5" name="Shape 435"/>
        <p:cNvGrpSpPr/>
        <p:nvPr/>
      </p:nvGrpSpPr>
      <p:grpSpPr>
        <a:xfrm>
          <a:off x="0" y="0"/>
          <a:ext cx="0" cy="0"/>
          <a:chOff x="0" y="0"/>
          <a:chExt cx="0" cy="0"/>
        </a:xfrm>
      </p:grpSpPr>
      <p:sp>
        <p:nvSpPr>
          <p:cNvPr id="436" name="Google Shape;436;p54"/>
          <p:cNvSpPr txBox="1"/>
          <p:nvPr>
            <p:ph type="title"/>
          </p:nvPr>
        </p:nvSpPr>
        <p:spPr>
          <a:xfrm>
            <a:off x="311700" y="2576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Practical Task</a:t>
            </a:r>
            <a:endParaRPr/>
          </a:p>
        </p:txBody>
      </p:sp>
      <p:sp>
        <p:nvSpPr>
          <p:cNvPr id="437" name="Google Shape;437;p54"/>
          <p:cNvSpPr txBox="1"/>
          <p:nvPr>
            <p:ph idx="12" type="sldNum"/>
          </p:nvPr>
        </p:nvSpPr>
        <p:spPr>
          <a:xfrm>
            <a:off x="8536631" y="48035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438" name="Google Shape;438;p54"/>
          <p:cNvSpPr txBox="1"/>
          <p:nvPr/>
        </p:nvSpPr>
        <p:spPr>
          <a:xfrm>
            <a:off x="421425" y="1112575"/>
            <a:ext cx="7448400" cy="8763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Roboto"/>
              <a:buChar char="●"/>
            </a:pPr>
            <a:r>
              <a:rPr lang="en-GB">
                <a:latin typeface="Roboto"/>
                <a:ea typeface="Roboto"/>
                <a:cs typeface="Roboto"/>
                <a:sym typeface="Roboto"/>
              </a:rPr>
              <a:t>Image Classification with CIFAR10</a:t>
            </a:r>
            <a:endParaRPr>
              <a:latin typeface="Roboto"/>
              <a:ea typeface="Roboto"/>
              <a:cs typeface="Roboto"/>
              <a:sym typeface="Roboto"/>
            </a:endParaRPr>
          </a:p>
          <a:p>
            <a:pPr indent="-317500" lvl="0" marL="457200" rtl="0" algn="l">
              <a:spcBef>
                <a:spcPts val="0"/>
              </a:spcBef>
              <a:spcAft>
                <a:spcPts val="0"/>
              </a:spcAft>
              <a:buSzPts val="1400"/>
              <a:buFont typeface="Roboto"/>
              <a:buChar char="●"/>
            </a:pPr>
            <a:r>
              <a:rPr lang="en-GB">
                <a:latin typeface="Roboto"/>
                <a:ea typeface="Roboto"/>
                <a:cs typeface="Roboto"/>
                <a:sym typeface="Roboto"/>
              </a:rPr>
              <a:t>Predict which class a distant, pixelated image belongs to.</a:t>
            </a:r>
            <a:endParaRPr>
              <a:latin typeface="Roboto"/>
              <a:ea typeface="Roboto"/>
              <a:cs typeface="Roboto"/>
              <a:sym typeface="Roboto"/>
            </a:endParaRPr>
          </a:p>
        </p:txBody>
      </p:sp>
      <p:pic>
        <p:nvPicPr>
          <p:cNvPr id="439" name="Google Shape;439;p54"/>
          <p:cNvPicPr preferRelativeResize="0"/>
          <p:nvPr/>
        </p:nvPicPr>
        <p:blipFill>
          <a:blip r:embed="rId3">
            <a:alphaModFix/>
          </a:blip>
          <a:stretch>
            <a:fillRect/>
          </a:stretch>
        </p:blipFill>
        <p:spPr>
          <a:xfrm>
            <a:off x="1447800" y="1924050"/>
            <a:ext cx="5629275" cy="2581275"/>
          </a:xfrm>
          <a:prstGeom prst="rect">
            <a:avLst/>
          </a:prstGeom>
          <a:noFill/>
          <a:ln>
            <a:noFill/>
          </a:ln>
        </p:spPr>
      </p:pic>
      <p:sp>
        <p:nvSpPr>
          <p:cNvPr id="440" name="Google Shape;440;p54"/>
          <p:cNvSpPr txBox="1"/>
          <p:nvPr/>
        </p:nvSpPr>
        <p:spPr>
          <a:xfrm>
            <a:off x="142875" y="4803600"/>
            <a:ext cx="2390700" cy="11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Roboto"/>
                <a:ea typeface="Roboto"/>
                <a:cs typeface="Roboto"/>
                <a:sym typeface="Roboto"/>
              </a:rPr>
              <a:t>Source: becominghuman.ai</a:t>
            </a:r>
            <a:endParaRPr>
              <a:solidFill>
                <a:srgbClr val="FFFFFF"/>
              </a:solidFill>
              <a:latin typeface="Roboto"/>
              <a:ea typeface="Roboto"/>
              <a:cs typeface="Roboto"/>
              <a:sym typeface="Roboto"/>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4" name="Shape 444"/>
        <p:cNvGrpSpPr/>
        <p:nvPr/>
      </p:nvGrpSpPr>
      <p:grpSpPr>
        <a:xfrm>
          <a:off x="0" y="0"/>
          <a:ext cx="0" cy="0"/>
          <a:chOff x="0" y="0"/>
          <a:chExt cx="0" cy="0"/>
        </a:xfrm>
      </p:grpSpPr>
      <p:sp>
        <p:nvSpPr>
          <p:cNvPr id="445" name="Google Shape;445;p55"/>
          <p:cNvSpPr txBox="1"/>
          <p:nvPr>
            <p:ph type="title"/>
          </p:nvPr>
        </p:nvSpPr>
        <p:spPr>
          <a:xfrm>
            <a:off x="311700" y="2576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Transfer Learning</a:t>
            </a:r>
            <a:endParaRPr/>
          </a:p>
        </p:txBody>
      </p:sp>
      <p:sp>
        <p:nvSpPr>
          <p:cNvPr id="446" name="Google Shape;446;p55"/>
          <p:cNvSpPr txBox="1"/>
          <p:nvPr>
            <p:ph idx="12" type="sldNum"/>
          </p:nvPr>
        </p:nvSpPr>
        <p:spPr>
          <a:xfrm>
            <a:off x="8536631" y="48035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447" name="Google Shape;447;p55"/>
          <p:cNvSpPr txBox="1"/>
          <p:nvPr/>
        </p:nvSpPr>
        <p:spPr>
          <a:xfrm>
            <a:off x="142875" y="4803600"/>
            <a:ext cx="5972100" cy="16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Roboto"/>
                <a:ea typeface="Roboto"/>
                <a:cs typeface="Roboto"/>
                <a:sym typeface="Roboto"/>
              </a:rPr>
              <a:t>Source: A Gentle Introduction to Transfer Learning with Deep Learning</a:t>
            </a:r>
            <a:endParaRPr>
              <a:solidFill>
                <a:srgbClr val="FFFFFF"/>
              </a:solidFill>
              <a:latin typeface="Roboto"/>
              <a:ea typeface="Roboto"/>
              <a:cs typeface="Roboto"/>
              <a:sym typeface="Roboto"/>
            </a:endParaRPr>
          </a:p>
        </p:txBody>
      </p:sp>
      <p:pic>
        <p:nvPicPr>
          <p:cNvPr id="448" name="Google Shape;448;p55"/>
          <p:cNvPicPr preferRelativeResize="0"/>
          <p:nvPr/>
        </p:nvPicPr>
        <p:blipFill>
          <a:blip r:embed="rId3">
            <a:alphaModFix/>
          </a:blip>
          <a:stretch>
            <a:fillRect/>
          </a:stretch>
        </p:blipFill>
        <p:spPr>
          <a:xfrm>
            <a:off x="666750" y="865400"/>
            <a:ext cx="7524031" cy="363340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2" name="Shape 452"/>
        <p:cNvGrpSpPr/>
        <p:nvPr/>
      </p:nvGrpSpPr>
      <p:grpSpPr>
        <a:xfrm>
          <a:off x="0" y="0"/>
          <a:ext cx="0" cy="0"/>
          <a:chOff x="0" y="0"/>
          <a:chExt cx="0" cy="0"/>
        </a:xfrm>
      </p:grpSpPr>
      <p:sp>
        <p:nvSpPr>
          <p:cNvPr id="453" name="Google Shape;453;p56"/>
          <p:cNvSpPr txBox="1"/>
          <p:nvPr>
            <p:ph type="title"/>
          </p:nvPr>
        </p:nvSpPr>
        <p:spPr>
          <a:xfrm>
            <a:off x="311700" y="2576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Practical Task</a:t>
            </a:r>
            <a:endParaRPr/>
          </a:p>
        </p:txBody>
      </p:sp>
      <p:sp>
        <p:nvSpPr>
          <p:cNvPr id="454" name="Google Shape;454;p56"/>
          <p:cNvSpPr txBox="1"/>
          <p:nvPr>
            <p:ph idx="12" type="sldNum"/>
          </p:nvPr>
        </p:nvSpPr>
        <p:spPr>
          <a:xfrm>
            <a:off x="8536631" y="48035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455" name="Google Shape;455;p56"/>
          <p:cNvSpPr txBox="1"/>
          <p:nvPr/>
        </p:nvSpPr>
        <p:spPr>
          <a:xfrm>
            <a:off x="409575" y="1381125"/>
            <a:ext cx="7448400" cy="8763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Roboto"/>
              <a:buChar char="●"/>
            </a:pPr>
            <a:r>
              <a:rPr lang="en-GB">
                <a:latin typeface="Roboto"/>
                <a:ea typeface="Roboto"/>
                <a:cs typeface="Roboto"/>
                <a:sym typeface="Roboto"/>
              </a:rPr>
              <a:t>Utilise transfer learning with a CNN known as a ResNet-34 model as a base to train off of for our CIFAR dataset. The ResNet-34</a:t>
            </a:r>
            <a:endParaRPr>
              <a:latin typeface="Roboto"/>
              <a:ea typeface="Roboto"/>
              <a:cs typeface="Roboto"/>
              <a:sym typeface="Roboto"/>
            </a:endParaRPr>
          </a:p>
        </p:txBody>
      </p:sp>
      <p:sp>
        <p:nvSpPr>
          <p:cNvPr id="456" name="Google Shape;456;p56"/>
          <p:cNvSpPr txBox="1"/>
          <p:nvPr/>
        </p:nvSpPr>
        <p:spPr>
          <a:xfrm>
            <a:off x="142875" y="4803600"/>
            <a:ext cx="2390700" cy="11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Roboto"/>
                <a:ea typeface="Roboto"/>
                <a:cs typeface="Roboto"/>
                <a:sym typeface="Roboto"/>
              </a:rPr>
              <a:t>Source: becominghuman.ai</a:t>
            </a:r>
            <a:endParaRPr>
              <a:solidFill>
                <a:srgbClr val="FFFFFF"/>
              </a:solidFill>
              <a:latin typeface="Roboto"/>
              <a:ea typeface="Roboto"/>
              <a:cs typeface="Roboto"/>
              <a:sym typeface="Roboto"/>
            </a:endParaRPr>
          </a:p>
        </p:txBody>
      </p:sp>
      <p:pic>
        <p:nvPicPr>
          <p:cNvPr id="457" name="Google Shape;457;p56"/>
          <p:cNvPicPr preferRelativeResize="0"/>
          <p:nvPr/>
        </p:nvPicPr>
        <p:blipFill>
          <a:blip r:embed="rId3">
            <a:alphaModFix/>
          </a:blip>
          <a:stretch>
            <a:fillRect/>
          </a:stretch>
        </p:blipFill>
        <p:spPr>
          <a:xfrm>
            <a:off x="1270125" y="1989375"/>
            <a:ext cx="6603774" cy="250277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1" name="Shape 461"/>
        <p:cNvGrpSpPr/>
        <p:nvPr/>
      </p:nvGrpSpPr>
      <p:grpSpPr>
        <a:xfrm>
          <a:off x="0" y="0"/>
          <a:ext cx="0" cy="0"/>
          <a:chOff x="0" y="0"/>
          <a:chExt cx="0" cy="0"/>
        </a:xfrm>
      </p:grpSpPr>
      <p:sp>
        <p:nvSpPr>
          <p:cNvPr id="462" name="Google Shape;462;p57"/>
          <p:cNvSpPr txBox="1"/>
          <p:nvPr>
            <p:ph type="title"/>
          </p:nvPr>
        </p:nvSpPr>
        <p:spPr>
          <a:xfrm>
            <a:off x="311700" y="2576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Practical Task</a:t>
            </a:r>
            <a:endParaRPr/>
          </a:p>
        </p:txBody>
      </p:sp>
      <p:sp>
        <p:nvSpPr>
          <p:cNvPr id="463" name="Google Shape;463;p57"/>
          <p:cNvSpPr txBox="1"/>
          <p:nvPr>
            <p:ph idx="12" type="sldNum"/>
          </p:nvPr>
        </p:nvSpPr>
        <p:spPr>
          <a:xfrm>
            <a:off x="8536631" y="48035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464" name="Google Shape;464;p57"/>
          <p:cNvSpPr txBox="1"/>
          <p:nvPr/>
        </p:nvSpPr>
        <p:spPr>
          <a:xfrm>
            <a:off x="142875" y="4803600"/>
            <a:ext cx="2390700" cy="11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Roboto"/>
                <a:ea typeface="Roboto"/>
                <a:cs typeface="Roboto"/>
                <a:sym typeface="Roboto"/>
              </a:rPr>
              <a:t>Source: becominghuman.ai</a:t>
            </a:r>
            <a:endParaRPr>
              <a:solidFill>
                <a:srgbClr val="FFFFFF"/>
              </a:solidFill>
              <a:latin typeface="Roboto"/>
              <a:ea typeface="Roboto"/>
              <a:cs typeface="Roboto"/>
              <a:sym typeface="Roboto"/>
            </a:endParaRPr>
          </a:p>
        </p:txBody>
      </p:sp>
      <p:sp>
        <p:nvSpPr>
          <p:cNvPr id="465" name="Google Shape;465;p57"/>
          <p:cNvSpPr txBox="1"/>
          <p:nvPr/>
        </p:nvSpPr>
        <p:spPr>
          <a:xfrm>
            <a:off x="533400" y="990600"/>
            <a:ext cx="2847900" cy="60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Roboto"/>
                <a:ea typeface="Roboto"/>
                <a:cs typeface="Roboto"/>
                <a:sym typeface="Roboto"/>
              </a:rPr>
              <a:t>Once again </a:t>
            </a:r>
            <a:r>
              <a:rPr b="1" lang="en-GB">
                <a:latin typeface="Roboto"/>
                <a:ea typeface="Roboto"/>
                <a:cs typeface="Roboto"/>
                <a:sym typeface="Roboto"/>
              </a:rPr>
              <a:t>remember:</a:t>
            </a:r>
            <a:endParaRPr b="1">
              <a:latin typeface="Roboto"/>
              <a:ea typeface="Roboto"/>
              <a:cs typeface="Roboto"/>
              <a:sym typeface="Roboto"/>
            </a:endParaRPr>
          </a:p>
        </p:txBody>
      </p:sp>
      <p:pic>
        <p:nvPicPr>
          <p:cNvPr id="466" name="Google Shape;466;p57"/>
          <p:cNvPicPr preferRelativeResize="0"/>
          <p:nvPr/>
        </p:nvPicPr>
        <p:blipFill rotWithShape="1">
          <a:blip r:embed="rId3">
            <a:alphaModFix/>
          </a:blip>
          <a:srcRect b="0" l="0" r="0" t="8900"/>
          <a:stretch/>
        </p:blipFill>
        <p:spPr>
          <a:xfrm>
            <a:off x="311700" y="1569300"/>
            <a:ext cx="8520600" cy="2049175"/>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0" name="Shape 470"/>
        <p:cNvGrpSpPr/>
        <p:nvPr/>
      </p:nvGrpSpPr>
      <p:grpSpPr>
        <a:xfrm>
          <a:off x="0" y="0"/>
          <a:ext cx="0" cy="0"/>
          <a:chOff x="0" y="0"/>
          <a:chExt cx="0" cy="0"/>
        </a:xfrm>
      </p:grpSpPr>
      <p:sp>
        <p:nvSpPr>
          <p:cNvPr id="471" name="Google Shape;471;p58"/>
          <p:cNvSpPr txBox="1"/>
          <p:nvPr>
            <p:ph type="title"/>
          </p:nvPr>
        </p:nvSpPr>
        <p:spPr>
          <a:xfrm>
            <a:off x="311700" y="2576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Practical Task</a:t>
            </a:r>
            <a:endParaRPr/>
          </a:p>
        </p:txBody>
      </p:sp>
      <p:sp>
        <p:nvSpPr>
          <p:cNvPr id="472" name="Google Shape;472;p58"/>
          <p:cNvSpPr txBox="1"/>
          <p:nvPr>
            <p:ph idx="12" type="sldNum"/>
          </p:nvPr>
        </p:nvSpPr>
        <p:spPr>
          <a:xfrm>
            <a:off x="8536631" y="48035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473" name="Google Shape;473;p58"/>
          <p:cNvSpPr txBox="1"/>
          <p:nvPr/>
        </p:nvSpPr>
        <p:spPr>
          <a:xfrm>
            <a:off x="533400" y="990600"/>
            <a:ext cx="6037200" cy="60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Roboto"/>
                <a:ea typeface="Roboto"/>
                <a:cs typeface="Roboto"/>
                <a:sym typeface="Roboto"/>
              </a:rPr>
              <a:t>It will take time, and if you stuff up, your model may be terrible</a:t>
            </a:r>
            <a:endParaRPr b="1">
              <a:latin typeface="Roboto"/>
              <a:ea typeface="Roboto"/>
              <a:cs typeface="Roboto"/>
              <a:sym typeface="Roboto"/>
            </a:endParaRPr>
          </a:p>
        </p:txBody>
      </p:sp>
      <p:pic>
        <p:nvPicPr>
          <p:cNvPr id="474" name="Google Shape;474;p58"/>
          <p:cNvPicPr preferRelativeResize="0"/>
          <p:nvPr/>
        </p:nvPicPr>
        <p:blipFill>
          <a:blip r:embed="rId3">
            <a:alphaModFix/>
          </a:blip>
          <a:stretch>
            <a:fillRect/>
          </a:stretch>
        </p:blipFill>
        <p:spPr>
          <a:xfrm>
            <a:off x="1671600" y="1473600"/>
            <a:ext cx="5800800" cy="290040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8" name="Shape 478"/>
        <p:cNvGrpSpPr/>
        <p:nvPr/>
      </p:nvGrpSpPr>
      <p:grpSpPr>
        <a:xfrm>
          <a:off x="0" y="0"/>
          <a:ext cx="0" cy="0"/>
          <a:chOff x="0" y="0"/>
          <a:chExt cx="0" cy="0"/>
        </a:xfrm>
      </p:grpSpPr>
      <p:sp>
        <p:nvSpPr>
          <p:cNvPr id="479" name="Google Shape;479;p59"/>
          <p:cNvSpPr txBox="1"/>
          <p:nvPr>
            <p:ph type="title"/>
          </p:nvPr>
        </p:nvSpPr>
        <p:spPr>
          <a:xfrm>
            <a:off x="598100" y="2152347"/>
            <a:ext cx="8222100" cy="83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Breakout Room:</a:t>
            </a:r>
            <a:br>
              <a:rPr lang="en-GB"/>
            </a:br>
            <a:r>
              <a:rPr lang="en-GB"/>
              <a:t>Practical Task</a:t>
            </a:r>
            <a:endParaRPr/>
          </a:p>
        </p:txBody>
      </p:sp>
      <p:sp>
        <p:nvSpPr>
          <p:cNvPr id="480" name="Google Shape;480;p59"/>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4" name="Shape 484"/>
        <p:cNvGrpSpPr/>
        <p:nvPr/>
      </p:nvGrpSpPr>
      <p:grpSpPr>
        <a:xfrm>
          <a:off x="0" y="0"/>
          <a:ext cx="0" cy="0"/>
          <a:chOff x="0" y="0"/>
          <a:chExt cx="0" cy="0"/>
        </a:xfrm>
      </p:grpSpPr>
      <p:sp>
        <p:nvSpPr>
          <p:cNvPr id="485" name="Google Shape;485;p60"/>
          <p:cNvSpPr txBox="1"/>
          <p:nvPr>
            <p:ph type="title"/>
          </p:nvPr>
        </p:nvSpPr>
        <p:spPr>
          <a:xfrm>
            <a:off x="311700" y="39095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Learning Rate</a:t>
            </a:r>
            <a:endParaRPr/>
          </a:p>
        </p:txBody>
      </p:sp>
      <p:sp>
        <p:nvSpPr>
          <p:cNvPr id="486" name="Google Shape;486;p60"/>
          <p:cNvSpPr txBox="1"/>
          <p:nvPr>
            <p:ph idx="12" type="sldNum"/>
          </p:nvPr>
        </p:nvSpPr>
        <p:spPr>
          <a:xfrm>
            <a:off x="8536631" y="48035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487" name="Google Shape;487;p60"/>
          <p:cNvSpPr txBox="1"/>
          <p:nvPr/>
        </p:nvSpPr>
        <p:spPr>
          <a:xfrm>
            <a:off x="0" y="4832250"/>
            <a:ext cx="4015200" cy="33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200">
                <a:solidFill>
                  <a:srgbClr val="FFFFFF"/>
                </a:solidFill>
                <a:latin typeface="Open Sans"/>
                <a:ea typeface="Open Sans"/>
                <a:cs typeface="Open Sans"/>
                <a:sym typeface="Open Sans"/>
              </a:rPr>
              <a:t>Source: towardsdatascience.com</a:t>
            </a:r>
            <a:endParaRPr sz="1200">
              <a:solidFill>
                <a:srgbClr val="FFFFFF"/>
              </a:solidFill>
              <a:latin typeface="Open Sans"/>
              <a:ea typeface="Open Sans"/>
              <a:cs typeface="Open Sans"/>
              <a:sym typeface="Open Sans"/>
            </a:endParaRPr>
          </a:p>
        </p:txBody>
      </p:sp>
      <p:grpSp>
        <p:nvGrpSpPr>
          <p:cNvPr id="488" name="Google Shape;488;p60"/>
          <p:cNvGrpSpPr/>
          <p:nvPr/>
        </p:nvGrpSpPr>
        <p:grpSpPr>
          <a:xfrm rot="2700000">
            <a:off x="308262" y="-708010"/>
            <a:ext cx="1869079" cy="1869079"/>
            <a:chOff x="1293736" y="1258050"/>
            <a:chExt cx="2547000" cy="2547000"/>
          </a:xfrm>
        </p:grpSpPr>
        <p:sp>
          <p:nvSpPr>
            <p:cNvPr id="489" name="Google Shape;489;p60"/>
            <p:cNvSpPr/>
            <p:nvPr/>
          </p:nvSpPr>
          <p:spPr>
            <a:xfrm rot="2700000">
              <a:off x="2286374" y="1011412"/>
              <a:ext cx="561726" cy="3040276"/>
            </a:xfrm>
            <a:prstGeom prst="roundRect">
              <a:avLst>
                <a:gd fmla="val 50000" name="adj"/>
              </a:avLst>
            </a:prstGeom>
            <a:solidFill>
              <a:srgbClr val="307B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60"/>
            <p:cNvSpPr/>
            <p:nvPr/>
          </p:nvSpPr>
          <p:spPr>
            <a:xfrm rot="-2700000">
              <a:off x="1510773" y="3205343"/>
              <a:ext cx="374201" cy="374201"/>
            </a:xfrm>
            <a:prstGeom prst="ellipse">
              <a:avLst/>
            </a:prstGeom>
            <a:solidFill>
              <a:srgbClr val="FFFFFF"/>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GB" sz="1200">
                  <a:solidFill>
                    <a:srgbClr val="0944A1"/>
                  </a:solidFill>
                  <a:latin typeface="Roboto"/>
                  <a:ea typeface="Roboto"/>
                  <a:cs typeface="Roboto"/>
                  <a:sym typeface="Roboto"/>
                </a:rPr>
                <a:t>3</a:t>
              </a:r>
              <a:endParaRPr b="1" sz="1200">
                <a:solidFill>
                  <a:srgbClr val="0944A1"/>
                </a:solidFill>
                <a:latin typeface="Roboto"/>
                <a:ea typeface="Roboto"/>
                <a:cs typeface="Roboto"/>
                <a:sym typeface="Roboto"/>
              </a:endParaRPr>
            </a:p>
          </p:txBody>
        </p:sp>
        <p:sp>
          <p:nvSpPr>
            <p:cNvPr id="491" name="Google Shape;491;p60"/>
            <p:cNvSpPr txBox="1"/>
            <p:nvPr/>
          </p:nvSpPr>
          <p:spPr>
            <a:xfrm rot="-2700000">
              <a:off x="1501398" y="2241353"/>
              <a:ext cx="2332604" cy="393293"/>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GB" sz="1200">
                  <a:solidFill>
                    <a:srgbClr val="FFFFFF"/>
                  </a:solidFill>
                  <a:latin typeface="Roboto"/>
                  <a:ea typeface="Roboto"/>
                  <a:cs typeface="Roboto"/>
                  <a:sym typeface="Roboto"/>
                </a:rPr>
                <a:t>Training</a:t>
              </a:r>
              <a:endParaRPr b="1" sz="800">
                <a:solidFill>
                  <a:srgbClr val="FFFFFF"/>
                </a:solidFill>
                <a:latin typeface="Roboto"/>
                <a:ea typeface="Roboto"/>
                <a:cs typeface="Roboto"/>
                <a:sym typeface="Roboto"/>
              </a:endParaRPr>
            </a:p>
          </p:txBody>
        </p:sp>
      </p:grpSp>
      <p:pic>
        <p:nvPicPr>
          <p:cNvPr id="492" name="Google Shape;492;p60"/>
          <p:cNvPicPr preferRelativeResize="0"/>
          <p:nvPr/>
        </p:nvPicPr>
        <p:blipFill>
          <a:blip r:embed="rId3">
            <a:alphaModFix/>
          </a:blip>
          <a:stretch>
            <a:fillRect/>
          </a:stretch>
        </p:blipFill>
        <p:spPr>
          <a:xfrm>
            <a:off x="2714636" y="1738675"/>
            <a:ext cx="3714750" cy="2533650"/>
          </a:xfrm>
          <a:prstGeom prst="rect">
            <a:avLst/>
          </a:prstGeom>
          <a:noFill/>
          <a:ln>
            <a:noFill/>
          </a:ln>
        </p:spPr>
      </p:pic>
      <p:sp>
        <p:nvSpPr>
          <p:cNvPr id="493" name="Google Shape;493;p60"/>
          <p:cNvSpPr txBox="1"/>
          <p:nvPr/>
        </p:nvSpPr>
        <p:spPr>
          <a:xfrm>
            <a:off x="419100" y="1038225"/>
            <a:ext cx="5964300" cy="51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Roboto"/>
                <a:ea typeface="Roboto"/>
                <a:cs typeface="Roboto"/>
                <a:sym typeface="Roboto"/>
              </a:rPr>
              <a:t>The size of the step we traverse the loss landscape</a:t>
            </a:r>
            <a:endParaRPr>
              <a:latin typeface="Roboto"/>
              <a:ea typeface="Roboto"/>
              <a:cs typeface="Roboto"/>
              <a:sym typeface="Roboto"/>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7" name="Shape 497"/>
        <p:cNvGrpSpPr/>
        <p:nvPr/>
      </p:nvGrpSpPr>
      <p:grpSpPr>
        <a:xfrm>
          <a:off x="0" y="0"/>
          <a:ext cx="0" cy="0"/>
          <a:chOff x="0" y="0"/>
          <a:chExt cx="0" cy="0"/>
        </a:xfrm>
      </p:grpSpPr>
      <p:sp>
        <p:nvSpPr>
          <p:cNvPr id="498" name="Google Shape;498;p61"/>
          <p:cNvSpPr txBox="1"/>
          <p:nvPr>
            <p:ph type="title"/>
          </p:nvPr>
        </p:nvSpPr>
        <p:spPr>
          <a:xfrm>
            <a:off x="598100" y="2152347"/>
            <a:ext cx="8222100" cy="83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Thank you for listening!</a:t>
            </a:r>
            <a:endParaRPr/>
          </a:p>
        </p:txBody>
      </p:sp>
      <p:sp>
        <p:nvSpPr>
          <p:cNvPr id="499" name="Google Shape;499;p61"/>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8"/>
          <p:cNvSpPr txBox="1"/>
          <p:nvPr>
            <p:ph type="title"/>
          </p:nvPr>
        </p:nvSpPr>
        <p:spPr>
          <a:xfrm>
            <a:off x="311700" y="2576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Deep Learning?</a:t>
            </a:r>
            <a:endParaRPr/>
          </a:p>
        </p:txBody>
      </p:sp>
      <p:sp>
        <p:nvSpPr>
          <p:cNvPr id="150" name="Google Shape;150;p28"/>
          <p:cNvSpPr txBox="1"/>
          <p:nvPr>
            <p:ph idx="12" type="sldNum"/>
          </p:nvPr>
        </p:nvSpPr>
        <p:spPr>
          <a:xfrm>
            <a:off x="8536631" y="48035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pic>
        <p:nvPicPr>
          <p:cNvPr id="151" name="Google Shape;151;p28"/>
          <p:cNvPicPr preferRelativeResize="0"/>
          <p:nvPr/>
        </p:nvPicPr>
        <p:blipFill rotWithShape="1">
          <a:blip r:embed="rId3">
            <a:alphaModFix/>
          </a:blip>
          <a:srcRect b="14872" l="3283" r="2358" t="5975"/>
          <a:stretch/>
        </p:blipFill>
        <p:spPr>
          <a:xfrm>
            <a:off x="1170550" y="981250"/>
            <a:ext cx="6802901" cy="3629924"/>
          </a:xfrm>
          <a:prstGeom prst="rect">
            <a:avLst/>
          </a:prstGeom>
          <a:noFill/>
          <a:ln>
            <a:noFill/>
          </a:ln>
        </p:spPr>
      </p:pic>
      <p:sp>
        <p:nvSpPr>
          <p:cNvPr id="152" name="Google Shape;152;p28"/>
          <p:cNvSpPr txBox="1"/>
          <p:nvPr/>
        </p:nvSpPr>
        <p:spPr>
          <a:xfrm>
            <a:off x="0" y="4832250"/>
            <a:ext cx="2095500" cy="33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200">
                <a:solidFill>
                  <a:srgbClr val="FFFFFF"/>
                </a:solidFill>
                <a:latin typeface="Open Sans"/>
                <a:ea typeface="Open Sans"/>
                <a:cs typeface="Open Sans"/>
                <a:sym typeface="Open Sans"/>
              </a:rPr>
              <a:t>Source: Nvidia </a:t>
            </a:r>
            <a:endParaRPr sz="1200">
              <a:solidFill>
                <a:srgbClr val="FFFFFF"/>
              </a:solidFill>
              <a:latin typeface="Open Sans"/>
              <a:ea typeface="Open Sans"/>
              <a:cs typeface="Open Sans"/>
              <a:sym typeface="Open San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9"/>
          <p:cNvSpPr txBox="1"/>
          <p:nvPr>
            <p:ph type="title"/>
          </p:nvPr>
        </p:nvSpPr>
        <p:spPr>
          <a:xfrm>
            <a:off x="311700" y="2576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Deep Learning?</a:t>
            </a:r>
            <a:endParaRPr/>
          </a:p>
        </p:txBody>
      </p:sp>
      <p:sp>
        <p:nvSpPr>
          <p:cNvPr id="158" name="Google Shape;158;p29"/>
          <p:cNvSpPr txBox="1"/>
          <p:nvPr>
            <p:ph idx="12" type="sldNum"/>
          </p:nvPr>
        </p:nvSpPr>
        <p:spPr>
          <a:xfrm>
            <a:off x="8536631" y="48035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159" name="Google Shape;159;p29"/>
          <p:cNvSpPr txBox="1"/>
          <p:nvPr/>
        </p:nvSpPr>
        <p:spPr>
          <a:xfrm>
            <a:off x="0" y="4832250"/>
            <a:ext cx="2095500" cy="33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200">
                <a:solidFill>
                  <a:srgbClr val="FFFFFF"/>
                </a:solidFill>
                <a:latin typeface="Open Sans"/>
                <a:ea typeface="Open Sans"/>
                <a:cs typeface="Open Sans"/>
                <a:sym typeface="Open Sans"/>
              </a:rPr>
              <a:t>Source: meme-arsenalry</a:t>
            </a:r>
            <a:endParaRPr sz="1200">
              <a:solidFill>
                <a:srgbClr val="FFFFFF"/>
              </a:solidFill>
              <a:latin typeface="Open Sans"/>
              <a:ea typeface="Open Sans"/>
              <a:cs typeface="Open Sans"/>
              <a:sym typeface="Open Sans"/>
            </a:endParaRPr>
          </a:p>
        </p:txBody>
      </p:sp>
      <p:pic>
        <p:nvPicPr>
          <p:cNvPr id="160" name="Google Shape;160;p29"/>
          <p:cNvPicPr preferRelativeResize="0"/>
          <p:nvPr/>
        </p:nvPicPr>
        <p:blipFill>
          <a:blip r:embed="rId3">
            <a:alphaModFix/>
          </a:blip>
          <a:stretch>
            <a:fillRect/>
          </a:stretch>
        </p:blipFill>
        <p:spPr>
          <a:xfrm>
            <a:off x="2740700" y="830300"/>
            <a:ext cx="3379054" cy="39733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30"/>
          <p:cNvSpPr txBox="1"/>
          <p:nvPr>
            <p:ph type="title"/>
          </p:nvPr>
        </p:nvSpPr>
        <p:spPr>
          <a:xfrm>
            <a:off x="311700" y="2576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Deep Learning Applications</a:t>
            </a:r>
            <a:endParaRPr/>
          </a:p>
        </p:txBody>
      </p:sp>
      <p:sp>
        <p:nvSpPr>
          <p:cNvPr id="166" name="Google Shape;166;p30"/>
          <p:cNvSpPr txBox="1"/>
          <p:nvPr>
            <p:ph idx="12" type="sldNum"/>
          </p:nvPr>
        </p:nvSpPr>
        <p:spPr>
          <a:xfrm>
            <a:off x="8536631" y="48035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pic>
        <p:nvPicPr>
          <p:cNvPr id="167" name="Google Shape;167;p30"/>
          <p:cNvPicPr preferRelativeResize="0"/>
          <p:nvPr/>
        </p:nvPicPr>
        <p:blipFill rotWithShape="1">
          <a:blip r:embed="rId3">
            <a:alphaModFix/>
          </a:blip>
          <a:srcRect b="12187" l="7103" r="7818" t="12624"/>
          <a:stretch/>
        </p:blipFill>
        <p:spPr>
          <a:xfrm>
            <a:off x="311700" y="1231175"/>
            <a:ext cx="4281500" cy="3138325"/>
          </a:xfrm>
          <a:prstGeom prst="rect">
            <a:avLst/>
          </a:prstGeom>
          <a:noFill/>
          <a:ln>
            <a:noFill/>
          </a:ln>
        </p:spPr>
      </p:pic>
      <p:sp>
        <p:nvSpPr>
          <p:cNvPr id="168" name="Google Shape;168;p30"/>
          <p:cNvSpPr txBox="1"/>
          <p:nvPr/>
        </p:nvSpPr>
        <p:spPr>
          <a:xfrm>
            <a:off x="0" y="4832250"/>
            <a:ext cx="3521400" cy="33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200">
                <a:solidFill>
                  <a:srgbClr val="FFFFFF"/>
                </a:solidFill>
                <a:latin typeface="Open Sans"/>
                <a:ea typeface="Open Sans"/>
                <a:cs typeface="Open Sans"/>
                <a:sym typeface="Open Sans"/>
              </a:rPr>
              <a:t>Source: YOLO and Udacity</a:t>
            </a:r>
            <a:endParaRPr sz="1200">
              <a:solidFill>
                <a:srgbClr val="FFFFFF"/>
              </a:solidFill>
              <a:latin typeface="Open Sans"/>
              <a:ea typeface="Open Sans"/>
              <a:cs typeface="Open Sans"/>
              <a:sym typeface="Open Sans"/>
            </a:endParaRPr>
          </a:p>
        </p:txBody>
      </p:sp>
      <p:pic>
        <p:nvPicPr>
          <p:cNvPr id="169" name="Google Shape;169;p30"/>
          <p:cNvPicPr preferRelativeResize="0"/>
          <p:nvPr/>
        </p:nvPicPr>
        <p:blipFill>
          <a:blip r:embed="rId4">
            <a:alphaModFix/>
          </a:blip>
          <a:stretch>
            <a:fillRect/>
          </a:stretch>
        </p:blipFill>
        <p:spPr>
          <a:xfrm>
            <a:off x="4768625" y="1822563"/>
            <a:ext cx="4063675" cy="20238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31"/>
          <p:cNvSpPr txBox="1"/>
          <p:nvPr>
            <p:ph type="title"/>
          </p:nvPr>
        </p:nvSpPr>
        <p:spPr>
          <a:xfrm>
            <a:off x="311700" y="2576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Different Types of Machine Learning</a:t>
            </a:r>
            <a:endParaRPr/>
          </a:p>
        </p:txBody>
      </p:sp>
      <p:sp>
        <p:nvSpPr>
          <p:cNvPr id="175" name="Google Shape;175;p31"/>
          <p:cNvSpPr txBox="1"/>
          <p:nvPr>
            <p:ph idx="12" type="sldNum"/>
          </p:nvPr>
        </p:nvSpPr>
        <p:spPr>
          <a:xfrm>
            <a:off x="8536631" y="48035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
        <p:nvSpPr>
          <p:cNvPr id="176" name="Google Shape;176;p31"/>
          <p:cNvSpPr txBox="1"/>
          <p:nvPr/>
        </p:nvSpPr>
        <p:spPr>
          <a:xfrm>
            <a:off x="0" y="4832250"/>
            <a:ext cx="2095500" cy="33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200">
                <a:solidFill>
                  <a:srgbClr val="FFFFFF"/>
                </a:solidFill>
                <a:latin typeface="Open Sans"/>
                <a:ea typeface="Open Sans"/>
                <a:cs typeface="Open Sans"/>
                <a:sym typeface="Open Sans"/>
              </a:rPr>
              <a:t>Source: kdnuggets.com </a:t>
            </a:r>
            <a:endParaRPr sz="1200">
              <a:solidFill>
                <a:srgbClr val="FFFFFF"/>
              </a:solidFill>
              <a:latin typeface="Open Sans"/>
              <a:ea typeface="Open Sans"/>
              <a:cs typeface="Open Sans"/>
              <a:sym typeface="Open Sans"/>
            </a:endParaRPr>
          </a:p>
        </p:txBody>
      </p:sp>
      <p:pic>
        <p:nvPicPr>
          <p:cNvPr id="177" name="Google Shape;177;p31"/>
          <p:cNvPicPr preferRelativeResize="0"/>
          <p:nvPr/>
        </p:nvPicPr>
        <p:blipFill>
          <a:blip r:embed="rId3">
            <a:alphaModFix/>
          </a:blip>
          <a:stretch>
            <a:fillRect/>
          </a:stretch>
        </p:blipFill>
        <p:spPr>
          <a:xfrm>
            <a:off x="1706350" y="1032125"/>
            <a:ext cx="5731293" cy="363339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32"/>
          <p:cNvSpPr txBox="1"/>
          <p:nvPr>
            <p:ph type="title"/>
          </p:nvPr>
        </p:nvSpPr>
        <p:spPr>
          <a:xfrm>
            <a:off x="598100" y="2152347"/>
            <a:ext cx="8222100" cy="83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Deep Learning Concepts</a:t>
            </a:r>
            <a:endParaRPr/>
          </a:p>
        </p:txBody>
      </p:sp>
      <p:sp>
        <p:nvSpPr>
          <p:cNvPr id="183" name="Google Shape;183;p32"/>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33"/>
          <p:cNvSpPr txBox="1"/>
          <p:nvPr>
            <p:ph type="title"/>
          </p:nvPr>
        </p:nvSpPr>
        <p:spPr>
          <a:xfrm>
            <a:off x="311700" y="2576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Key Ingredients</a:t>
            </a:r>
            <a:endParaRPr/>
          </a:p>
        </p:txBody>
      </p:sp>
      <p:sp>
        <p:nvSpPr>
          <p:cNvPr id="189" name="Google Shape;189;p33"/>
          <p:cNvSpPr txBox="1"/>
          <p:nvPr>
            <p:ph idx="12" type="sldNum"/>
          </p:nvPr>
        </p:nvSpPr>
        <p:spPr>
          <a:xfrm>
            <a:off x="8536631" y="48035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grpSp>
        <p:nvGrpSpPr>
          <p:cNvPr id="190" name="Google Shape;190;p33"/>
          <p:cNvGrpSpPr/>
          <p:nvPr/>
        </p:nvGrpSpPr>
        <p:grpSpPr>
          <a:xfrm>
            <a:off x="455536" y="1258050"/>
            <a:ext cx="2726286" cy="2547000"/>
            <a:chOff x="1293736" y="1258050"/>
            <a:chExt cx="2726286" cy="2547000"/>
          </a:xfrm>
        </p:grpSpPr>
        <p:sp>
          <p:nvSpPr>
            <p:cNvPr id="191" name="Google Shape;191;p33"/>
            <p:cNvSpPr/>
            <p:nvPr/>
          </p:nvSpPr>
          <p:spPr>
            <a:xfrm rot="2700000">
              <a:off x="2286374" y="1011412"/>
              <a:ext cx="561726" cy="3040276"/>
            </a:xfrm>
            <a:prstGeom prst="roundRect">
              <a:avLst>
                <a:gd fmla="val 50000" name="adj"/>
              </a:avLst>
            </a:prstGeom>
            <a:solidFill>
              <a:srgbClr val="0944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33"/>
            <p:cNvSpPr/>
            <p:nvPr/>
          </p:nvSpPr>
          <p:spPr>
            <a:xfrm>
              <a:off x="1510752" y="3205393"/>
              <a:ext cx="374100" cy="374100"/>
            </a:xfrm>
            <a:prstGeom prst="ellipse">
              <a:avLst/>
            </a:prstGeom>
            <a:solidFill>
              <a:srgbClr val="FFFFFF"/>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GB" sz="1200">
                  <a:solidFill>
                    <a:srgbClr val="0944A1"/>
                  </a:solidFill>
                  <a:latin typeface="Roboto"/>
                  <a:ea typeface="Roboto"/>
                  <a:cs typeface="Roboto"/>
                  <a:sym typeface="Roboto"/>
                </a:rPr>
                <a:t>1</a:t>
              </a:r>
              <a:endParaRPr b="1" sz="1200">
                <a:solidFill>
                  <a:srgbClr val="0944A1"/>
                </a:solidFill>
                <a:latin typeface="Roboto"/>
                <a:ea typeface="Roboto"/>
                <a:cs typeface="Roboto"/>
                <a:sym typeface="Roboto"/>
              </a:endParaRPr>
            </a:p>
          </p:txBody>
        </p:sp>
        <p:sp>
          <p:nvSpPr>
            <p:cNvPr id="193" name="Google Shape;193;p33"/>
            <p:cNvSpPr txBox="1"/>
            <p:nvPr/>
          </p:nvSpPr>
          <p:spPr>
            <a:xfrm rot="-2700000">
              <a:off x="1501398" y="2241353"/>
              <a:ext cx="2332604" cy="393293"/>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GB" sz="1200">
                  <a:solidFill>
                    <a:srgbClr val="FFFFFF"/>
                  </a:solidFill>
                  <a:latin typeface="Roboto"/>
                  <a:ea typeface="Roboto"/>
                  <a:cs typeface="Roboto"/>
                  <a:sym typeface="Roboto"/>
                </a:rPr>
                <a:t>Dataset</a:t>
              </a:r>
              <a:endParaRPr b="1" sz="800">
                <a:solidFill>
                  <a:srgbClr val="FFFFFF"/>
                </a:solidFill>
                <a:latin typeface="Roboto"/>
                <a:ea typeface="Roboto"/>
                <a:cs typeface="Roboto"/>
                <a:sym typeface="Roboto"/>
              </a:endParaRPr>
            </a:p>
          </p:txBody>
        </p:sp>
        <p:sp>
          <p:nvSpPr>
            <p:cNvPr id="194" name="Google Shape;194;p33"/>
            <p:cNvSpPr txBox="1"/>
            <p:nvPr/>
          </p:nvSpPr>
          <p:spPr>
            <a:xfrm rot="-2700000">
              <a:off x="1959709" y="2550697"/>
              <a:ext cx="2203628" cy="50742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GB" sz="800">
                  <a:latin typeface="Roboto"/>
                  <a:ea typeface="Roboto"/>
                  <a:cs typeface="Roboto"/>
                  <a:sym typeface="Roboto"/>
                </a:rPr>
                <a:t>Training and validation set, augmentation</a:t>
              </a:r>
              <a:endParaRPr sz="800">
                <a:latin typeface="Roboto"/>
                <a:ea typeface="Roboto"/>
                <a:cs typeface="Roboto"/>
                <a:sym typeface="Roboto"/>
              </a:endParaRPr>
            </a:p>
          </p:txBody>
        </p:sp>
      </p:grpSp>
      <p:grpSp>
        <p:nvGrpSpPr>
          <p:cNvPr id="195" name="Google Shape;195;p33"/>
          <p:cNvGrpSpPr/>
          <p:nvPr/>
        </p:nvGrpSpPr>
        <p:grpSpPr>
          <a:xfrm>
            <a:off x="2365758" y="1258050"/>
            <a:ext cx="2726286" cy="2547000"/>
            <a:chOff x="3203958" y="1258050"/>
            <a:chExt cx="2726286" cy="2547000"/>
          </a:xfrm>
        </p:grpSpPr>
        <p:sp>
          <p:nvSpPr>
            <p:cNvPr id="196" name="Google Shape;196;p33"/>
            <p:cNvSpPr/>
            <p:nvPr/>
          </p:nvSpPr>
          <p:spPr>
            <a:xfrm rot="2700000">
              <a:off x="4196595" y="1011412"/>
              <a:ext cx="561726" cy="3040276"/>
            </a:xfrm>
            <a:prstGeom prst="roundRect">
              <a:avLst>
                <a:gd fmla="val 50000" name="adj"/>
              </a:avLst>
            </a:prstGeom>
            <a:solidFill>
              <a:srgbClr val="0D5D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33"/>
            <p:cNvSpPr/>
            <p:nvPr/>
          </p:nvSpPr>
          <p:spPr>
            <a:xfrm>
              <a:off x="3420974" y="3205393"/>
              <a:ext cx="374100" cy="374100"/>
            </a:xfrm>
            <a:prstGeom prst="ellipse">
              <a:avLst/>
            </a:prstGeom>
            <a:solidFill>
              <a:srgbClr val="FFFFFF"/>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GB" sz="1200">
                  <a:solidFill>
                    <a:srgbClr val="0D5DDF"/>
                  </a:solidFill>
                  <a:latin typeface="Roboto"/>
                  <a:ea typeface="Roboto"/>
                  <a:cs typeface="Roboto"/>
                  <a:sym typeface="Roboto"/>
                </a:rPr>
                <a:t>2</a:t>
              </a:r>
              <a:endParaRPr b="1" sz="1200">
                <a:solidFill>
                  <a:srgbClr val="0D5DDF"/>
                </a:solidFill>
                <a:latin typeface="Roboto"/>
                <a:ea typeface="Roboto"/>
                <a:cs typeface="Roboto"/>
                <a:sym typeface="Roboto"/>
              </a:endParaRPr>
            </a:p>
          </p:txBody>
        </p:sp>
        <p:sp>
          <p:nvSpPr>
            <p:cNvPr id="198" name="Google Shape;198;p33"/>
            <p:cNvSpPr txBox="1"/>
            <p:nvPr/>
          </p:nvSpPr>
          <p:spPr>
            <a:xfrm rot="-2700000">
              <a:off x="3410687" y="2240903"/>
              <a:ext cx="2333877" cy="393293"/>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GB" sz="1200">
                  <a:solidFill>
                    <a:srgbClr val="FFFFFF"/>
                  </a:solidFill>
                  <a:latin typeface="Roboto"/>
                  <a:ea typeface="Roboto"/>
                  <a:cs typeface="Roboto"/>
                  <a:sym typeface="Roboto"/>
                </a:rPr>
                <a:t>Model</a:t>
              </a:r>
              <a:endParaRPr b="1" sz="800">
                <a:solidFill>
                  <a:srgbClr val="FFFFFF"/>
                </a:solidFill>
                <a:latin typeface="Roboto"/>
                <a:ea typeface="Roboto"/>
                <a:cs typeface="Roboto"/>
                <a:sym typeface="Roboto"/>
              </a:endParaRPr>
            </a:p>
          </p:txBody>
        </p:sp>
        <p:sp>
          <p:nvSpPr>
            <p:cNvPr id="199" name="Google Shape;199;p33"/>
            <p:cNvSpPr txBox="1"/>
            <p:nvPr/>
          </p:nvSpPr>
          <p:spPr>
            <a:xfrm rot="-2700000">
              <a:off x="3869931" y="2550697"/>
              <a:ext cx="2203628" cy="50742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GB" sz="800">
                  <a:latin typeface="Roboto"/>
                  <a:ea typeface="Roboto"/>
                  <a:cs typeface="Roboto"/>
                  <a:sym typeface="Roboto"/>
                </a:rPr>
                <a:t>Architecture, transfer learning</a:t>
              </a:r>
              <a:endParaRPr b="1" sz="800">
                <a:latin typeface="Roboto"/>
                <a:ea typeface="Roboto"/>
                <a:cs typeface="Roboto"/>
                <a:sym typeface="Roboto"/>
              </a:endParaRPr>
            </a:p>
          </p:txBody>
        </p:sp>
      </p:grpSp>
      <p:grpSp>
        <p:nvGrpSpPr>
          <p:cNvPr id="200" name="Google Shape;200;p33"/>
          <p:cNvGrpSpPr/>
          <p:nvPr/>
        </p:nvGrpSpPr>
        <p:grpSpPr>
          <a:xfrm>
            <a:off x="4285777" y="1258050"/>
            <a:ext cx="2726286" cy="2547000"/>
            <a:chOff x="5123977" y="1258050"/>
            <a:chExt cx="2726286" cy="2547000"/>
          </a:xfrm>
        </p:grpSpPr>
        <p:sp>
          <p:nvSpPr>
            <p:cNvPr id="201" name="Google Shape;201;p33"/>
            <p:cNvSpPr/>
            <p:nvPr/>
          </p:nvSpPr>
          <p:spPr>
            <a:xfrm rot="2700000">
              <a:off x="6116614" y="1011412"/>
              <a:ext cx="561726" cy="3040276"/>
            </a:xfrm>
            <a:prstGeom prst="roundRect">
              <a:avLst>
                <a:gd fmla="val 50000" name="adj"/>
              </a:avLst>
            </a:prstGeom>
            <a:solidFill>
              <a:srgbClr val="307B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33"/>
            <p:cNvSpPr/>
            <p:nvPr/>
          </p:nvSpPr>
          <p:spPr>
            <a:xfrm>
              <a:off x="5340992" y="3205393"/>
              <a:ext cx="374100" cy="374100"/>
            </a:xfrm>
            <a:prstGeom prst="ellipse">
              <a:avLst/>
            </a:prstGeom>
            <a:solidFill>
              <a:srgbClr val="FFFFFF"/>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GB" sz="1200">
                  <a:solidFill>
                    <a:srgbClr val="307BF3"/>
                  </a:solidFill>
                  <a:latin typeface="Roboto"/>
                  <a:ea typeface="Roboto"/>
                  <a:cs typeface="Roboto"/>
                  <a:sym typeface="Roboto"/>
                </a:rPr>
                <a:t>3</a:t>
              </a:r>
              <a:endParaRPr b="1" sz="1200">
                <a:solidFill>
                  <a:srgbClr val="307BF3"/>
                </a:solidFill>
                <a:latin typeface="Roboto"/>
                <a:ea typeface="Roboto"/>
                <a:cs typeface="Roboto"/>
                <a:sym typeface="Roboto"/>
              </a:endParaRPr>
            </a:p>
          </p:txBody>
        </p:sp>
        <p:sp>
          <p:nvSpPr>
            <p:cNvPr id="203" name="Google Shape;203;p33"/>
            <p:cNvSpPr txBox="1"/>
            <p:nvPr/>
          </p:nvSpPr>
          <p:spPr>
            <a:xfrm rot="-2700000">
              <a:off x="5323969" y="2238203"/>
              <a:ext cx="2341513" cy="393293"/>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GB" sz="1200">
                  <a:solidFill>
                    <a:srgbClr val="FFFFFF"/>
                  </a:solidFill>
                  <a:latin typeface="Roboto"/>
                  <a:ea typeface="Roboto"/>
                  <a:cs typeface="Roboto"/>
                  <a:sym typeface="Roboto"/>
                </a:rPr>
                <a:t>Training</a:t>
              </a:r>
              <a:endParaRPr b="1" sz="800">
                <a:solidFill>
                  <a:srgbClr val="FFFFFF"/>
                </a:solidFill>
                <a:latin typeface="Roboto"/>
                <a:ea typeface="Roboto"/>
                <a:cs typeface="Roboto"/>
                <a:sym typeface="Roboto"/>
              </a:endParaRPr>
            </a:p>
          </p:txBody>
        </p:sp>
        <p:sp>
          <p:nvSpPr>
            <p:cNvPr id="204" name="Google Shape;204;p33"/>
            <p:cNvSpPr txBox="1"/>
            <p:nvPr/>
          </p:nvSpPr>
          <p:spPr>
            <a:xfrm rot="-2700000">
              <a:off x="5789949" y="2550697"/>
              <a:ext cx="2203628" cy="50742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GB" sz="800">
                  <a:latin typeface="Roboto"/>
                  <a:ea typeface="Roboto"/>
                  <a:cs typeface="Roboto"/>
                  <a:sym typeface="Roboto"/>
                </a:rPr>
                <a:t>Epochs, losses, overfitting, learning rate</a:t>
              </a:r>
              <a:endParaRPr b="1" sz="800">
                <a:latin typeface="Roboto"/>
                <a:ea typeface="Roboto"/>
                <a:cs typeface="Roboto"/>
                <a:sym typeface="Roboto"/>
              </a:endParaRPr>
            </a:p>
          </p:txBody>
        </p:sp>
      </p:grpSp>
      <p:grpSp>
        <p:nvGrpSpPr>
          <p:cNvPr id="205" name="Google Shape;205;p33"/>
          <p:cNvGrpSpPr/>
          <p:nvPr/>
        </p:nvGrpSpPr>
        <p:grpSpPr>
          <a:xfrm>
            <a:off x="6038377" y="1258050"/>
            <a:ext cx="2726286" cy="2547000"/>
            <a:chOff x="5123977" y="1258050"/>
            <a:chExt cx="2726286" cy="2547000"/>
          </a:xfrm>
        </p:grpSpPr>
        <p:sp>
          <p:nvSpPr>
            <p:cNvPr id="206" name="Google Shape;206;p33"/>
            <p:cNvSpPr/>
            <p:nvPr/>
          </p:nvSpPr>
          <p:spPr>
            <a:xfrm rot="2700000">
              <a:off x="6116614" y="1011412"/>
              <a:ext cx="561726" cy="3040276"/>
            </a:xfrm>
            <a:prstGeom prst="roundRect">
              <a:avLst>
                <a:gd fmla="val 50000" name="adj"/>
              </a:avLst>
            </a:prstGeom>
            <a:solidFill>
              <a:srgbClr val="0FA0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33"/>
            <p:cNvSpPr/>
            <p:nvPr/>
          </p:nvSpPr>
          <p:spPr>
            <a:xfrm>
              <a:off x="5340992" y="3205393"/>
              <a:ext cx="374100" cy="374100"/>
            </a:xfrm>
            <a:prstGeom prst="ellipse">
              <a:avLst/>
            </a:prstGeom>
            <a:solidFill>
              <a:srgbClr val="FFFFFF"/>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GB" sz="1200">
                  <a:solidFill>
                    <a:srgbClr val="307BF3"/>
                  </a:solidFill>
                  <a:latin typeface="Roboto"/>
                  <a:ea typeface="Roboto"/>
                  <a:cs typeface="Roboto"/>
                  <a:sym typeface="Roboto"/>
                </a:rPr>
                <a:t>4</a:t>
              </a:r>
              <a:endParaRPr b="1" sz="1200">
                <a:solidFill>
                  <a:srgbClr val="307BF3"/>
                </a:solidFill>
                <a:latin typeface="Roboto"/>
                <a:ea typeface="Roboto"/>
                <a:cs typeface="Roboto"/>
                <a:sym typeface="Roboto"/>
              </a:endParaRPr>
            </a:p>
          </p:txBody>
        </p:sp>
        <p:sp>
          <p:nvSpPr>
            <p:cNvPr id="208" name="Google Shape;208;p33"/>
            <p:cNvSpPr txBox="1"/>
            <p:nvPr/>
          </p:nvSpPr>
          <p:spPr>
            <a:xfrm rot="-2700000">
              <a:off x="5323969" y="2238203"/>
              <a:ext cx="2341513" cy="393293"/>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GB" sz="1200">
                  <a:solidFill>
                    <a:srgbClr val="FFFFFF"/>
                  </a:solidFill>
                  <a:latin typeface="Roboto"/>
                  <a:ea typeface="Roboto"/>
                  <a:cs typeface="Roboto"/>
                  <a:sym typeface="Roboto"/>
                </a:rPr>
                <a:t>Evaluation</a:t>
              </a:r>
              <a:endParaRPr b="1" sz="800">
                <a:solidFill>
                  <a:srgbClr val="FFFFFF"/>
                </a:solidFill>
                <a:latin typeface="Roboto"/>
                <a:ea typeface="Roboto"/>
                <a:cs typeface="Roboto"/>
                <a:sym typeface="Roboto"/>
              </a:endParaRPr>
            </a:p>
          </p:txBody>
        </p:sp>
        <p:sp>
          <p:nvSpPr>
            <p:cNvPr id="209" name="Google Shape;209;p33"/>
            <p:cNvSpPr txBox="1"/>
            <p:nvPr/>
          </p:nvSpPr>
          <p:spPr>
            <a:xfrm rot="-2700000">
              <a:off x="5789949" y="2550697"/>
              <a:ext cx="2203628" cy="50742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GB" sz="800">
                  <a:latin typeface="Roboto"/>
                  <a:ea typeface="Roboto"/>
                  <a:cs typeface="Roboto"/>
                  <a:sym typeface="Roboto"/>
                </a:rPr>
                <a:t>Metrics, loss investigation</a:t>
              </a:r>
              <a:endParaRPr b="1" sz="800">
                <a:latin typeface="Roboto"/>
                <a:ea typeface="Roboto"/>
                <a:cs typeface="Roboto"/>
                <a:sym typeface="Roboto"/>
              </a:endParaRPr>
            </a:p>
          </p:txBody>
        </p:sp>
      </p:gr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